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nton" pitchFamily="2" charset="0"/>
      <p:regular r:id="rId23"/>
    </p:embeddedFont>
    <p:embeddedFont>
      <p:font typeface="Arimo" panose="020B0604020202020204" charset="0"/>
      <p:regular r:id="rId24"/>
    </p:embeddedFont>
    <p:embeddedFont>
      <p:font typeface="Arimo Bold" panose="020B0604020202020204" charset="0"/>
      <p:regular r:id="rId25"/>
    </p:embeddedFont>
    <p:embeddedFont>
      <p:font typeface="Open Sans" panose="020B0606030504020204" pitchFamily="34" charset="0"/>
      <p:regular r:id="rId26"/>
    </p:embeddedFont>
    <p:embeddedFont>
      <p:font typeface="Open Sans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10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ran%20Rio\Desktop\SQL.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Percentage of genre</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Sheet1!$D$253</c:f>
              <c:strCache>
                <c:ptCount val="1"/>
                <c:pt idx="0">
                  <c:v>percentage_of_genre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Sheet1!$C$254:$C$270</c:f>
              <c:strCache>
                <c:ptCount val="17"/>
                <c:pt idx="0">
                  <c:v>Rock</c:v>
                </c:pt>
                <c:pt idx="1">
                  <c:v>Alternative &amp; Punk</c:v>
                </c:pt>
                <c:pt idx="2">
                  <c:v>Metal</c:v>
                </c:pt>
                <c:pt idx="3">
                  <c:v>R&amp;B/Soul</c:v>
                </c:pt>
                <c:pt idx="4">
                  <c:v>Blues</c:v>
                </c:pt>
                <c:pt idx="5">
                  <c:v>Alternative</c:v>
                </c:pt>
                <c:pt idx="6">
                  <c:v>Latin</c:v>
                </c:pt>
                <c:pt idx="7">
                  <c:v>Pop</c:v>
                </c:pt>
                <c:pt idx="8">
                  <c:v>Hip Hop/Rap</c:v>
                </c:pt>
                <c:pt idx="9">
                  <c:v>Jazz</c:v>
                </c:pt>
                <c:pt idx="10">
                  <c:v>Easy Listening</c:v>
                </c:pt>
                <c:pt idx="11">
                  <c:v>Reggae</c:v>
                </c:pt>
                <c:pt idx="12">
                  <c:v>Electronica/Dance</c:v>
                </c:pt>
                <c:pt idx="13">
                  <c:v>Classical</c:v>
                </c:pt>
                <c:pt idx="14">
                  <c:v>Heavy Metal</c:v>
                </c:pt>
                <c:pt idx="15">
                  <c:v>TV Shows</c:v>
                </c:pt>
                <c:pt idx="16">
                  <c:v>Soundtrack</c:v>
                </c:pt>
              </c:strCache>
            </c:strRef>
          </c:cat>
          <c:val>
            <c:numRef>
              <c:f>Sheet1!$D$254:$D$270</c:f>
              <c:numCache>
                <c:formatCode>General</c:formatCode>
                <c:ptCount val="17"/>
                <c:pt idx="0">
                  <c:v>53.33</c:v>
                </c:pt>
                <c:pt idx="1">
                  <c:v>12.36</c:v>
                </c:pt>
                <c:pt idx="2">
                  <c:v>11.79</c:v>
                </c:pt>
                <c:pt idx="3">
                  <c:v>5.04</c:v>
                </c:pt>
                <c:pt idx="4">
                  <c:v>3.42</c:v>
                </c:pt>
                <c:pt idx="5">
                  <c:v>3.33</c:v>
                </c:pt>
                <c:pt idx="6">
                  <c:v>2.09</c:v>
                </c:pt>
                <c:pt idx="7">
                  <c:v>2.09</c:v>
                </c:pt>
                <c:pt idx="8">
                  <c:v>1.9</c:v>
                </c:pt>
                <c:pt idx="9">
                  <c:v>1.33</c:v>
                </c:pt>
                <c:pt idx="10">
                  <c:v>1.24</c:v>
                </c:pt>
                <c:pt idx="11">
                  <c:v>0.56999999999999995</c:v>
                </c:pt>
                <c:pt idx="12">
                  <c:v>0.48</c:v>
                </c:pt>
                <c:pt idx="13">
                  <c:v>0.38</c:v>
                </c:pt>
                <c:pt idx="14">
                  <c:v>0.28999999999999998</c:v>
                </c:pt>
                <c:pt idx="15">
                  <c:v>0.19</c:v>
                </c:pt>
                <c:pt idx="16">
                  <c:v>0.19</c:v>
                </c:pt>
              </c:numCache>
            </c:numRef>
          </c:val>
          <c:extLst>
            <c:ext xmlns:c16="http://schemas.microsoft.com/office/drawing/2014/chart" uri="{C3380CC4-5D6E-409C-BE32-E72D297353CC}">
              <c16:uniqueId val="{00000000-C184-4BA5-A6B0-FA4396B22482}"/>
            </c:ext>
          </c:extLst>
        </c:ser>
        <c:dLbls>
          <c:dLblPos val="outEnd"/>
          <c:showLegendKey val="0"/>
          <c:showVal val="1"/>
          <c:showCatName val="0"/>
          <c:showSerName val="0"/>
          <c:showPercent val="0"/>
          <c:showBubbleSize val="0"/>
        </c:dLbls>
        <c:gapWidth val="219"/>
        <c:overlap val="-27"/>
        <c:axId val="1183736143"/>
        <c:axId val="1183737103"/>
      </c:barChart>
      <c:catAx>
        <c:axId val="1183736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3737103"/>
        <c:crosses val="autoZero"/>
        <c:auto val="1"/>
        <c:lblAlgn val="ctr"/>
        <c:lblOffset val="100"/>
        <c:noMultiLvlLbl val="0"/>
      </c:catAx>
      <c:valAx>
        <c:axId val="1183737103"/>
        <c:scaling>
          <c:orientation val="minMax"/>
        </c:scaling>
        <c:delete val="1"/>
        <c:axPos val="l"/>
        <c:numFmt formatCode="General" sourceLinked="1"/>
        <c:majorTickMark val="none"/>
        <c:minorTickMark val="none"/>
        <c:tickLblPos val="nextTo"/>
        <c:crossAx val="118373614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1"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solidFill>
      <a:schemeClr val="bg1"/>
    </a:solidFill>
    <a:ln>
      <a:noFill/>
    </a:ln>
    <a:effectLst/>
  </c:spPr>
  <c:txPr>
    <a:bodyPr/>
    <a:lstStyle/>
    <a:p>
      <a:pPr>
        <a:defRPr sz="9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13" r="-16298"/>
            </a:stretch>
          </a:blipFill>
        </p:spPr>
      </p:sp>
      <p:sp>
        <p:nvSpPr>
          <p:cNvPr id="3" name="TextBox 3"/>
          <p:cNvSpPr txBox="1"/>
          <p:nvPr/>
        </p:nvSpPr>
        <p:spPr>
          <a:xfrm>
            <a:off x="609658" y="4387040"/>
            <a:ext cx="12557022" cy="1360521"/>
          </a:xfrm>
          <a:prstGeom prst="rect">
            <a:avLst/>
          </a:prstGeom>
        </p:spPr>
        <p:txBody>
          <a:bodyPr lIns="0" tIns="0" rIns="0" bIns="0" rtlCol="0" anchor="t">
            <a:spAutoFit/>
          </a:bodyPr>
          <a:lstStyle/>
          <a:p>
            <a:pPr algn="l">
              <a:lnSpc>
                <a:spcPts val="11110"/>
              </a:lnSpc>
              <a:spcBef>
                <a:spcPct val="0"/>
              </a:spcBef>
            </a:pPr>
            <a:r>
              <a:rPr lang="en-US" sz="7936">
                <a:solidFill>
                  <a:srgbClr val="1F2020"/>
                </a:solidFill>
                <a:latin typeface="Anton"/>
                <a:ea typeface="Anton"/>
                <a:cs typeface="Anton"/>
                <a:sym typeface="Anton"/>
              </a:rPr>
              <a:t>Chinook Music Analysis</a:t>
            </a:r>
          </a:p>
        </p:txBody>
      </p:sp>
      <p:sp>
        <p:nvSpPr>
          <p:cNvPr id="4" name="Freeform 4"/>
          <p:cNvSpPr/>
          <p:nvPr/>
        </p:nvSpPr>
        <p:spPr>
          <a:xfrm>
            <a:off x="5106284" y="6214695"/>
            <a:ext cx="1180913" cy="1101202"/>
          </a:xfrm>
          <a:custGeom>
            <a:avLst/>
            <a:gdLst/>
            <a:ahLst/>
            <a:cxnLst/>
            <a:rect l="l" t="t" r="r" b="b"/>
            <a:pathLst>
              <a:path w="1180913" h="1101202">
                <a:moveTo>
                  <a:pt x="0" y="0"/>
                </a:moveTo>
                <a:lnTo>
                  <a:pt x="1180913" y="0"/>
                </a:lnTo>
                <a:lnTo>
                  <a:pt x="1180913" y="1101201"/>
                </a:lnTo>
                <a:lnTo>
                  <a:pt x="0" y="11012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19183" y="6000343"/>
            <a:ext cx="3949750" cy="1315553"/>
          </a:xfrm>
          <a:prstGeom prst="rect">
            <a:avLst/>
          </a:prstGeom>
        </p:spPr>
        <p:txBody>
          <a:bodyPr lIns="0" tIns="0" rIns="0" bIns="0" rtlCol="0" anchor="t">
            <a:spAutoFit/>
          </a:bodyPr>
          <a:lstStyle/>
          <a:p>
            <a:pPr algn="l">
              <a:lnSpc>
                <a:spcPts val="5189"/>
              </a:lnSpc>
            </a:pPr>
            <a:r>
              <a:rPr lang="en-US" sz="3706" b="1">
                <a:solidFill>
                  <a:srgbClr val="1F2020"/>
                </a:solidFill>
                <a:latin typeface="Arimo Bold"/>
                <a:ea typeface="Arimo Bold"/>
                <a:cs typeface="Arimo Bold"/>
                <a:sym typeface="Arimo Bold"/>
              </a:rPr>
              <a:t>Saran Arul Yogan</a:t>
            </a:r>
          </a:p>
          <a:p>
            <a:pPr algn="l">
              <a:lnSpc>
                <a:spcPts val="5189"/>
              </a:lnSpc>
              <a:spcBef>
                <a:spcPct val="0"/>
              </a:spcBef>
            </a:pPr>
            <a:r>
              <a:rPr lang="en-US" sz="3706" b="1">
                <a:solidFill>
                  <a:srgbClr val="1F2020"/>
                </a:solidFill>
                <a:latin typeface="Arimo Bold"/>
                <a:ea typeface="Arimo Bold"/>
                <a:cs typeface="Arimo Bold"/>
                <a:sym typeface="Arimo Bold"/>
              </a:rPr>
              <a:t>28/10/2024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1938327" flipH="1">
            <a:off x="12777373" y="6327417"/>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951070" y="2028556"/>
            <a:ext cx="8579231" cy="5156665"/>
          </a:xfrm>
          <a:custGeom>
            <a:avLst/>
            <a:gdLst/>
            <a:ahLst/>
            <a:cxnLst/>
            <a:rect l="l" t="t" r="r" b="b"/>
            <a:pathLst>
              <a:path w="8579231" h="5156665">
                <a:moveTo>
                  <a:pt x="0" y="0"/>
                </a:moveTo>
                <a:lnTo>
                  <a:pt x="8579231" y="0"/>
                </a:lnTo>
                <a:lnTo>
                  <a:pt x="8579231" y="5156666"/>
                </a:lnTo>
                <a:lnTo>
                  <a:pt x="0" y="5156666"/>
                </a:lnTo>
                <a:lnTo>
                  <a:pt x="0" y="0"/>
                </a:lnTo>
                <a:close/>
              </a:path>
            </a:pathLst>
          </a:custGeom>
          <a:blipFill>
            <a:blip r:embed="rId4"/>
            <a:stretch>
              <a:fillRect/>
            </a:stretch>
          </a:blipFill>
        </p:spPr>
      </p:sp>
      <p:sp>
        <p:nvSpPr>
          <p:cNvPr id="4" name="Freeform 4"/>
          <p:cNvSpPr/>
          <p:nvPr/>
        </p:nvSpPr>
        <p:spPr>
          <a:xfrm rot="-1769206" flipH="1">
            <a:off x="498559" y="1367488"/>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05363" y="701583"/>
            <a:ext cx="8551566" cy="692334"/>
          </a:xfrm>
          <a:prstGeom prst="rect">
            <a:avLst/>
          </a:prstGeom>
        </p:spPr>
        <p:txBody>
          <a:bodyPr lIns="0" tIns="0" rIns="0" bIns="0" rtlCol="0" anchor="t">
            <a:spAutoFit/>
          </a:bodyPr>
          <a:lstStyle/>
          <a:p>
            <a:pPr algn="ctr">
              <a:lnSpc>
                <a:spcPts val="5188"/>
              </a:lnSpc>
            </a:pPr>
            <a:r>
              <a:rPr lang="en-US" sz="4803" b="1">
                <a:solidFill>
                  <a:srgbClr val="1F2020"/>
                </a:solidFill>
                <a:latin typeface="Arimo Bold"/>
                <a:ea typeface="Arimo Bold"/>
                <a:cs typeface="Arimo Bold"/>
                <a:sym typeface="Arimo Bold"/>
              </a:rPr>
              <a:t>Yearly Track Sales Analysis</a:t>
            </a:r>
          </a:p>
        </p:txBody>
      </p:sp>
      <p:sp>
        <p:nvSpPr>
          <p:cNvPr id="6" name="TextBox 6"/>
          <p:cNvSpPr txBox="1"/>
          <p:nvPr/>
        </p:nvSpPr>
        <p:spPr>
          <a:xfrm>
            <a:off x="0" y="3846253"/>
            <a:ext cx="8856929" cy="3322639"/>
          </a:xfrm>
          <a:prstGeom prst="rect">
            <a:avLst/>
          </a:prstGeom>
        </p:spPr>
        <p:txBody>
          <a:bodyPr lIns="0" tIns="0" rIns="0" bIns="0" rtlCol="0" anchor="t">
            <a:spAutoFit/>
          </a:bodyPr>
          <a:lstStyle/>
          <a:p>
            <a:pPr marL="650091" lvl="1" indent="-325045" algn="l">
              <a:lnSpc>
                <a:spcPts val="3251"/>
              </a:lnSpc>
              <a:buFont typeface="Arial"/>
              <a:buChar char="•"/>
            </a:pPr>
            <a:r>
              <a:rPr lang="en-US" sz="3011">
                <a:solidFill>
                  <a:srgbClr val="1B81FF"/>
                </a:solidFill>
                <a:latin typeface="Arimo"/>
                <a:ea typeface="Arimo"/>
                <a:cs typeface="Arimo"/>
                <a:sym typeface="Arimo"/>
              </a:rPr>
              <a:t>Peak Sales in 2019:</a:t>
            </a:r>
            <a:r>
              <a:rPr lang="en-US" sz="3011">
                <a:solidFill>
                  <a:srgbClr val="000000"/>
                </a:solidFill>
                <a:latin typeface="Arimo"/>
                <a:ea typeface="Arimo"/>
                <a:cs typeface="Arimo"/>
                <a:sym typeface="Arimo"/>
              </a:rPr>
              <a:t> Highest track sales reached 1,234, likely due to increased demand or effective promotions.</a:t>
            </a:r>
          </a:p>
          <a:p>
            <a:pPr algn="l">
              <a:lnSpc>
                <a:spcPts val="3251"/>
              </a:lnSpc>
            </a:pPr>
            <a:endParaRPr lang="en-US" sz="3011">
              <a:solidFill>
                <a:srgbClr val="000000"/>
              </a:solidFill>
              <a:latin typeface="Arimo"/>
              <a:ea typeface="Arimo"/>
              <a:cs typeface="Arimo"/>
              <a:sym typeface="Arimo"/>
            </a:endParaRPr>
          </a:p>
          <a:p>
            <a:pPr marL="650091" lvl="1" indent="-325045" algn="l">
              <a:lnSpc>
                <a:spcPts val="3251"/>
              </a:lnSpc>
              <a:buFont typeface="Arial"/>
              <a:buChar char="•"/>
            </a:pPr>
            <a:r>
              <a:rPr lang="en-US" sz="3011">
                <a:solidFill>
                  <a:srgbClr val="1B81FF"/>
                </a:solidFill>
                <a:latin typeface="Arimo"/>
                <a:ea typeface="Arimo"/>
                <a:cs typeface="Arimo"/>
                <a:sym typeface="Arimo"/>
              </a:rPr>
              <a:t>Consistent Sales Trend:</a:t>
            </a:r>
            <a:r>
              <a:rPr lang="en-US" sz="3011">
                <a:solidFill>
                  <a:srgbClr val="000000"/>
                </a:solidFill>
                <a:latin typeface="Arimo"/>
                <a:ea typeface="Arimo"/>
                <a:cs typeface="Arimo"/>
                <a:sym typeface="Arimo"/>
              </a:rPr>
              <a:t> Sales remained steady over the years, with only a slight dip to 1,150 in 2020, showing stable customer interest.</a:t>
            </a:r>
          </a:p>
          <a:p>
            <a:pPr algn="l">
              <a:lnSpc>
                <a:spcPts val="3613"/>
              </a:lnSpc>
            </a:pPr>
            <a:endParaRPr lang="en-US" sz="3011">
              <a:solidFill>
                <a:srgbClr val="000000"/>
              </a:solidFill>
              <a:latin typeface="Arimo"/>
              <a:ea typeface="Arimo"/>
              <a:cs typeface="Arimo"/>
              <a:sym typeface="Arimo"/>
            </a:endParaRPr>
          </a:p>
        </p:txBody>
      </p:sp>
      <p:sp>
        <p:nvSpPr>
          <p:cNvPr id="7" name="Freeform 7"/>
          <p:cNvSpPr/>
          <p:nvPr/>
        </p:nvSpPr>
        <p:spPr>
          <a:xfrm rot="2949836" flipH="1">
            <a:off x="13312894" y="761297"/>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8" name="Freeform 8"/>
          <p:cNvSpPr/>
          <p:nvPr/>
        </p:nvSpPr>
        <p:spPr>
          <a:xfrm rot="1976064" flipH="1">
            <a:off x="663022" y="6483619"/>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2318579" flipH="1">
            <a:off x="164474" y="586813"/>
            <a:ext cx="3120340" cy="1620807"/>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318579" flipH="1">
            <a:off x="13541832" y="5983757"/>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rot="3313418" flipH="1">
            <a:off x="13703197" y="107280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rot="1821707" flipH="1">
            <a:off x="517483" y="6527878"/>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729403" y="3009900"/>
            <a:ext cx="8104347" cy="4871230"/>
          </a:xfrm>
          <a:custGeom>
            <a:avLst/>
            <a:gdLst/>
            <a:ahLst/>
            <a:cxnLst/>
            <a:rect l="l" t="t" r="r" b="b"/>
            <a:pathLst>
              <a:path w="8104347" h="4871230">
                <a:moveTo>
                  <a:pt x="0" y="0"/>
                </a:moveTo>
                <a:lnTo>
                  <a:pt x="8104347" y="0"/>
                </a:lnTo>
                <a:lnTo>
                  <a:pt x="8104347" y="4871230"/>
                </a:lnTo>
                <a:lnTo>
                  <a:pt x="0" y="4871230"/>
                </a:lnTo>
                <a:lnTo>
                  <a:pt x="0" y="0"/>
                </a:lnTo>
                <a:close/>
              </a:path>
            </a:pathLst>
          </a:custGeom>
          <a:blipFill>
            <a:blip r:embed="rId4"/>
            <a:stretch>
              <a:fillRect/>
            </a:stretch>
          </a:blipFill>
        </p:spPr>
        <p:txBody>
          <a:bodyPr/>
          <a:lstStyle/>
          <a:p>
            <a:endParaRPr lang="en-IN" dirty="0"/>
          </a:p>
        </p:txBody>
      </p:sp>
      <p:sp>
        <p:nvSpPr>
          <p:cNvPr id="7" name="TextBox 7"/>
          <p:cNvSpPr txBox="1"/>
          <p:nvPr/>
        </p:nvSpPr>
        <p:spPr>
          <a:xfrm>
            <a:off x="845029" y="1091433"/>
            <a:ext cx="8756171" cy="666849"/>
          </a:xfrm>
          <a:prstGeom prst="rect">
            <a:avLst/>
          </a:prstGeom>
        </p:spPr>
        <p:txBody>
          <a:bodyPr wrap="square" lIns="0" tIns="0" rIns="0" bIns="0" rtlCol="0" anchor="t">
            <a:spAutoFit/>
          </a:bodyPr>
          <a:lstStyle/>
          <a:p>
            <a:pPr algn="ctr">
              <a:lnSpc>
                <a:spcPts val="5188"/>
              </a:lnSpc>
              <a:spcBef>
                <a:spcPct val="0"/>
              </a:spcBef>
            </a:pPr>
            <a:r>
              <a:rPr lang="en-US" sz="4803" b="1" dirty="0">
                <a:solidFill>
                  <a:srgbClr val="000000"/>
                </a:solidFill>
                <a:latin typeface="Arimo Bold"/>
                <a:ea typeface="Arimo Bold"/>
                <a:cs typeface="Arimo Bold"/>
                <a:sym typeface="Arimo Bold"/>
              </a:rPr>
              <a:t>Demographic Distribution</a:t>
            </a:r>
          </a:p>
        </p:txBody>
      </p:sp>
      <p:sp>
        <p:nvSpPr>
          <p:cNvPr id="8" name="TextBox 8"/>
          <p:cNvSpPr txBox="1"/>
          <p:nvPr/>
        </p:nvSpPr>
        <p:spPr>
          <a:xfrm>
            <a:off x="8833750" y="3174433"/>
            <a:ext cx="9044722" cy="4532053"/>
          </a:xfrm>
          <a:prstGeom prst="rect">
            <a:avLst/>
          </a:prstGeom>
        </p:spPr>
        <p:txBody>
          <a:bodyPr lIns="0" tIns="0" rIns="0" bIns="0" rtlCol="0" anchor="t">
            <a:spAutoFit/>
          </a:bodyPr>
          <a:lstStyle/>
          <a:p>
            <a:pPr marL="648519" lvl="1" indent="-324260" algn="just">
              <a:lnSpc>
                <a:spcPts val="3244"/>
              </a:lnSpc>
              <a:buFont typeface="Arial"/>
              <a:buChar char="•"/>
            </a:pPr>
            <a:r>
              <a:rPr lang="en-US" sz="3003" dirty="0">
                <a:solidFill>
                  <a:srgbClr val="1B81FF"/>
                </a:solidFill>
                <a:latin typeface="Arimo"/>
                <a:ea typeface="Arimo"/>
                <a:cs typeface="Arimo"/>
                <a:sym typeface="Arimo"/>
              </a:rPr>
              <a:t>Top Customer Base</a:t>
            </a:r>
            <a:r>
              <a:rPr lang="en-US" sz="3003" dirty="0">
                <a:solidFill>
                  <a:srgbClr val="000000"/>
                </a:solidFill>
                <a:latin typeface="Arimo"/>
                <a:ea typeface="Arimo"/>
                <a:cs typeface="Arimo"/>
                <a:sym typeface="Arimo"/>
              </a:rPr>
              <a:t>: The USA leads in customer count, followed by Canada, France, Brazil, and Germany.</a:t>
            </a:r>
          </a:p>
          <a:p>
            <a:pPr algn="just">
              <a:lnSpc>
                <a:spcPts val="3244"/>
              </a:lnSpc>
            </a:pPr>
            <a:endParaRPr lang="en-US" sz="3003" dirty="0">
              <a:solidFill>
                <a:srgbClr val="000000"/>
              </a:solidFill>
              <a:latin typeface="Arimo"/>
              <a:ea typeface="Arimo"/>
              <a:cs typeface="Arimo"/>
              <a:sym typeface="Arimo"/>
            </a:endParaRPr>
          </a:p>
          <a:p>
            <a:pPr marL="648519" lvl="1" indent="-324260" algn="just">
              <a:lnSpc>
                <a:spcPts val="3244"/>
              </a:lnSpc>
              <a:buFont typeface="Arial"/>
              <a:buChar char="•"/>
            </a:pPr>
            <a:r>
              <a:rPr lang="en-US" sz="3003" dirty="0">
                <a:solidFill>
                  <a:srgbClr val="1B81FF"/>
                </a:solidFill>
                <a:latin typeface="Arimo"/>
                <a:ea typeface="Arimo"/>
                <a:cs typeface="Arimo"/>
                <a:sym typeface="Arimo"/>
              </a:rPr>
              <a:t>Smaller Markets</a:t>
            </a:r>
            <a:r>
              <a:rPr lang="en-US" sz="3003" dirty="0">
                <a:solidFill>
                  <a:srgbClr val="000000"/>
                </a:solidFill>
                <a:latin typeface="Arimo"/>
                <a:ea typeface="Arimo"/>
                <a:cs typeface="Arimo"/>
                <a:sym typeface="Arimo"/>
              </a:rPr>
              <a:t>: Countries like Portugal, India, Spain, Belgium, Argentina, and Norway show minimal customer presence, with only 1 or 2 customers each.</a:t>
            </a:r>
          </a:p>
          <a:p>
            <a:pPr algn="just">
              <a:lnSpc>
                <a:spcPts val="3244"/>
              </a:lnSpc>
            </a:pPr>
            <a:endParaRPr lang="en-US" sz="3003" dirty="0">
              <a:solidFill>
                <a:srgbClr val="000000"/>
              </a:solidFill>
              <a:latin typeface="Arimo"/>
              <a:ea typeface="Arimo"/>
              <a:cs typeface="Arimo"/>
              <a:sym typeface="Arimo"/>
            </a:endParaRPr>
          </a:p>
          <a:p>
            <a:pPr algn="just">
              <a:lnSpc>
                <a:spcPts val="3244"/>
              </a:lnSpc>
            </a:pPr>
            <a:endParaRPr lang="en-US" sz="3003" dirty="0">
              <a:solidFill>
                <a:srgbClr val="000000"/>
              </a:solidFill>
              <a:latin typeface="Arimo"/>
              <a:ea typeface="Arimo"/>
              <a:cs typeface="Arimo"/>
              <a:sym typeface="Arimo"/>
            </a:endParaRPr>
          </a:p>
          <a:p>
            <a:pPr algn="just">
              <a:lnSpc>
                <a:spcPts val="3244"/>
              </a:lnSpc>
              <a:spcBef>
                <a:spcPct val="0"/>
              </a:spcBef>
            </a:pPr>
            <a:endParaRPr lang="en-US" sz="3003" dirty="0">
              <a:solidFill>
                <a:srgbClr val="000000"/>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a:off x="8843937" y="2917936"/>
            <a:ext cx="9078405" cy="5456701"/>
          </a:xfrm>
          <a:custGeom>
            <a:avLst/>
            <a:gdLst/>
            <a:ahLst/>
            <a:cxnLst/>
            <a:rect l="l" t="t" r="r" b="b"/>
            <a:pathLst>
              <a:path w="9078405" h="5456701">
                <a:moveTo>
                  <a:pt x="0" y="0"/>
                </a:moveTo>
                <a:lnTo>
                  <a:pt x="9078405" y="0"/>
                </a:lnTo>
                <a:lnTo>
                  <a:pt x="9078405" y="5456701"/>
                </a:lnTo>
                <a:lnTo>
                  <a:pt x="0" y="5456701"/>
                </a:lnTo>
                <a:lnTo>
                  <a:pt x="0" y="0"/>
                </a:lnTo>
                <a:close/>
              </a:path>
            </a:pathLst>
          </a:custGeom>
          <a:blipFill>
            <a:blip r:embed="rId2"/>
            <a:stretch>
              <a:fillRect/>
            </a:stretch>
          </a:blipFill>
        </p:spPr>
      </p:sp>
      <p:sp>
        <p:nvSpPr>
          <p:cNvPr id="3" name="Freeform 3"/>
          <p:cNvSpPr/>
          <p:nvPr/>
        </p:nvSpPr>
        <p:spPr>
          <a:xfrm rot="3012050" flipH="1">
            <a:off x="12307144" y="973098"/>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4" name="Freeform 4"/>
          <p:cNvSpPr/>
          <p:nvPr/>
        </p:nvSpPr>
        <p:spPr>
          <a:xfrm rot="-2523413" flipH="1">
            <a:off x="705222" y="815587"/>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11257" y="1066800"/>
            <a:ext cx="10760271" cy="692334"/>
          </a:xfrm>
          <a:prstGeom prst="rect">
            <a:avLst/>
          </a:prstGeom>
        </p:spPr>
        <p:txBody>
          <a:bodyPr lIns="0" tIns="0" rIns="0" bIns="0" rtlCol="0" anchor="t">
            <a:spAutoFit/>
          </a:bodyPr>
          <a:lstStyle/>
          <a:p>
            <a:pPr algn="ctr">
              <a:lnSpc>
                <a:spcPts val="5188"/>
              </a:lnSpc>
            </a:pPr>
            <a:r>
              <a:rPr lang="en-US" sz="4803" b="1">
                <a:solidFill>
                  <a:srgbClr val="1F2020"/>
                </a:solidFill>
                <a:latin typeface="Arimo Bold"/>
                <a:ea typeface="Arimo Bold"/>
                <a:cs typeface="Arimo Bold"/>
                <a:sym typeface="Arimo Bold"/>
              </a:rPr>
              <a:t>Global Top-Selling Tracks Insights</a:t>
            </a:r>
          </a:p>
        </p:txBody>
      </p:sp>
      <p:sp>
        <p:nvSpPr>
          <p:cNvPr id="6" name="TextBox 6"/>
          <p:cNvSpPr txBox="1"/>
          <p:nvPr/>
        </p:nvSpPr>
        <p:spPr>
          <a:xfrm>
            <a:off x="365658" y="3130105"/>
            <a:ext cx="8657599" cy="4026789"/>
          </a:xfrm>
          <a:prstGeom prst="rect">
            <a:avLst/>
          </a:prstGeom>
        </p:spPr>
        <p:txBody>
          <a:bodyPr lIns="0" tIns="0" rIns="0" bIns="0" rtlCol="0" anchor="t">
            <a:spAutoFit/>
          </a:bodyPr>
          <a:lstStyle/>
          <a:p>
            <a:pPr algn="l">
              <a:lnSpc>
                <a:spcPts val="3168"/>
              </a:lnSpc>
            </a:pPr>
            <a:endParaRPr dirty="0"/>
          </a:p>
          <a:p>
            <a:pPr marL="543306" lvl="1" indent="-271653" algn="l">
              <a:lnSpc>
                <a:spcPts val="3168"/>
              </a:lnSpc>
              <a:buFont typeface="Arial"/>
              <a:buChar char="•"/>
            </a:pPr>
            <a:r>
              <a:rPr lang="en-US" sz="3000" dirty="0">
                <a:solidFill>
                  <a:srgbClr val="004CA9"/>
                </a:solidFill>
                <a:latin typeface="Arimo"/>
                <a:ea typeface="Arimo"/>
                <a:cs typeface="Arimo"/>
                <a:sym typeface="Arimo"/>
              </a:rPr>
              <a:t>Top Track:</a:t>
            </a:r>
            <a:r>
              <a:rPr lang="en-US" sz="3000" dirty="0">
                <a:solidFill>
                  <a:srgbClr val="1F2020"/>
                </a:solidFill>
                <a:latin typeface="Arimo"/>
                <a:ea typeface="Arimo"/>
                <a:cs typeface="Arimo"/>
                <a:sym typeface="Arimo"/>
              </a:rPr>
              <a:t> "War Pigs" leads with 247 sales, highlighting its broad appeal globally.</a:t>
            </a:r>
          </a:p>
          <a:p>
            <a:pPr algn="l">
              <a:lnSpc>
                <a:spcPts val="3168"/>
              </a:lnSpc>
            </a:pPr>
            <a:endParaRPr lang="en-US" sz="3000" dirty="0">
              <a:solidFill>
                <a:srgbClr val="1F2020"/>
              </a:solidFill>
              <a:latin typeface="Arimo"/>
              <a:ea typeface="Arimo"/>
              <a:cs typeface="Arimo"/>
              <a:sym typeface="Arimo"/>
            </a:endParaRPr>
          </a:p>
          <a:p>
            <a:pPr marL="543306" lvl="1" indent="-271653" algn="l">
              <a:lnSpc>
                <a:spcPts val="3168"/>
              </a:lnSpc>
              <a:buFont typeface="Arial"/>
              <a:buChar char="•"/>
            </a:pPr>
            <a:r>
              <a:rPr lang="en-US" sz="3000" dirty="0">
                <a:solidFill>
                  <a:srgbClr val="004CA9"/>
                </a:solidFill>
                <a:latin typeface="Arimo"/>
                <a:ea typeface="Arimo"/>
                <a:cs typeface="Arimo"/>
                <a:sym typeface="Arimo"/>
              </a:rPr>
              <a:t>High Demand for Key Tracks: </a:t>
            </a:r>
            <a:r>
              <a:rPr lang="en-US" sz="3000" dirty="0">
                <a:solidFill>
                  <a:srgbClr val="1F2020"/>
                </a:solidFill>
                <a:latin typeface="Arimo"/>
                <a:ea typeface="Arimo"/>
                <a:cs typeface="Arimo"/>
                <a:sym typeface="Arimo"/>
              </a:rPr>
              <a:t>Popular tracks like "Hey Joe," "Are You Experienced?," and "Third Stone From The Sun" also show strong sales (149–177), indicating a solid lineup that resonates widely.</a:t>
            </a:r>
          </a:p>
          <a:p>
            <a:pPr algn="l">
              <a:lnSpc>
                <a:spcPts val="3168"/>
              </a:lnSpc>
            </a:pPr>
            <a:endParaRPr lang="en-US" sz="3000" dirty="0">
              <a:solidFill>
                <a:srgbClr val="1F2020"/>
              </a:solidFill>
              <a:latin typeface="Arimo"/>
              <a:ea typeface="Arimo"/>
              <a:cs typeface="Arimo"/>
              <a:sym typeface="Arim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2318579" flipH="1">
            <a:off x="770717" y="1006178"/>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318579" flipH="1">
            <a:off x="13204212" y="6000088"/>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rot="3313418" flipH="1">
            <a:off x="12234286" y="76165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rot="1821707" flipH="1">
            <a:off x="1569373" y="7194148"/>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514296" y="2726804"/>
            <a:ext cx="8629704" cy="5187003"/>
          </a:xfrm>
          <a:custGeom>
            <a:avLst/>
            <a:gdLst/>
            <a:ahLst/>
            <a:cxnLst/>
            <a:rect l="l" t="t" r="r" b="b"/>
            <a:pathLst>
              <a:path w="8629704" h="5187003">
                <a:moveTo>
                  <a:pt x="0" y="0"/>
                </a:moveTo>
                <a:lnTo>
                  <a:pt x="8629704" y="0"/>
                </a:lnTo>
                <a:lnTo>
                  <a:pt x="8629704" y="5187003"/>
                </a:lnTo>
                <a:lnTo>
                  <a:pt x="0" y="5187003"/>
                </a:lnTo>
                <a:lnTo>
                  <a:pt x="0" y="0"/>
                </a:lnTo>
                <a:close/>
              </a:path>
            </a:pathLst>
          </a:custGeom>
          <a:blipFill>
            <a:blip r:embed="rId4"/>
            <a:stretch>
              <a:fillRect/>
            </a:stretch>
          </a:blipFill>
        </p:spPr>
      </p:sp>
      <p:sp>
        <p:nvSpPr>
          <p:cNvPr id="7" name="TextBox 7"/>
          <p:cNvSpPr txBox="1"/>
          <p:nvPr/>
        </p:nvSpPr>
        <p:spPr>
          <a:xfrm>
            <a:off x="0" y="1134105"/>
            <a:ext cx="9896545" cy="649662"/>
          </a:xfrm>
          <a:prstGeom prst="rect">
            <a:avLst/>
          </a:prstGeom>
        </p:spPr>
        <p:txBody>
          <a:bodyPr lIns="0" tIns="0" rIns="0" bIns="0" rtlCol="0" anchor="t">
            <a:spAutoFit/>
          </a:bodyPr>
          <a:lstStyle/>
          <a:p>
            <a:pPr algn="ctr">
              <a:lnSpc>
                <a:spcPts val="4864"/>
              </a:lnSpc>
            </a:pPr>
            <a:r>
              <a:rPr lang="en-US" sz="4503" b="1">
                <a:solidFill>
                  <a:srgbClr val="1F2020"/>
                </a:solidFill>
                <a:latin typeface="Arimo Bold"/>
                <a:ea typeface="Arimo Bold"/>
                <a:cs typeface="Arimo Bold"/>
                <a:sym typeface="Arimo Bold"/>
              </a:rPr>
              <a:t>Top Countries by Track Sales</a:t>
            </a:r>
          </a:p>
        </p:txBody>
      </p:sp>
      <p:sp>
        <p:nvSpPr>
          <p:cNvPr id="8" name="TextBox 8"/>
          <p:cNvSpPr txBox="1"/>
          <p:nvPr/>
        </p:nvSpPr>
        <p:spPr>
          <a:xfrm>
            <a:off x="9367001" y="3238500"/>
            <a:ext cx="9156775" cy="3790950"/>
          </a:xfrm>
          <a:prstGeom prst="rect">
            <a:avLst/>
          </a:prstGeom>
        </p:spPr>
        <p:txBody>
          <a:bodyPr lIns="0" tIns="0" rIns="0" bIns="0" rtlCol="0" anchor="t">
            <a:spAutoFit/>
          </a:bodyPr>
          <a:lstStyle/>
          <a:p>
            <a:pPr algn="l">
              <a:lnSpc>
                <a:spcPts val="3362"/>
              </a:lnSpc>
            </a:pPr>
            <a:endParaRPr/>
          </a:p>
          <a:p>
            <a:pPr marL="604974" lvl="1" indent="-302487" algn="l">
              <a:lnSpc>
                <a:spcPts val="3362"/>
              </a:lnSpc>
              <a:buFont typeface="Arial"/>
              <a:buChar char="•"/>
            </a:pPr>
            <a:r>
              <a:rPr lang="en-US" sz="2802">
                <a:solidFill>
                  <a:srgbClr val="1B81FF"/>
                </a:solidFill>
                <a:latin typeface="Arimo"/>
                <a:ea typeface="Arimo"/>
                <a:cs typeface="Arimo"/>
                <a:sym typeface="Arimo"/>
              </a:rPr>
              <a:t>Top Markets: </a:t>
            </a:r>
            <a:r>
              <a:rPr lang="en-US" sz="2802">
                <a:solidFill>
                  <a:srgbClr val="1F2020"/>
                </a:solidFill>
                <a:latin typeface="Arimo"/>
                <a:ea typeface="Arimo"/>
                <a:cs typeface="Arimo"/>
                <a:sym typeface="Arimo"/>
              </a:rPr>
              <a:t>The USA ($10,406 sales), Canada ($5,490), and Brazil ($4,059) are the leading markets.</a:t>
            </a:r>
          </a:p>
          <a:p>
            <a:pPr algn="l">
              <a:lnSpc>
                <a:spcPts val="3362"/>
              </a:lnSpc>
            </a:pPr>
            <a:endParaRPr lang="en-US" sz="2802">
              <a:solidFill>
                <a:srgbClr val="1F2020"/>
              </a:solidFill>
              <a:latin typeface="Arimo"/>
              <a:ea typeface="Arimo"/>
              <a:cs typeface="Arimo"/>
              <a:sym typeface="Arimo"/>
            </a:endParaRPr>
          </a:p>
          <a:p>
            <a:pPr marL="604974" lvl="1" indent="-302487" algn="l">
              <a:lnSpc>
                <a:spcPts val="3362"/>
              </a:lnSpc>
              <a:buFont typeface="Arial"/>
              <a:buChar char="•"/>
            </a:pPr>
            <a:r>
              <a:rPr lang="en-US" sz="2802">
                <a:solidFill>
                  <a:srgbClr val="1B81FF"/>
                </a:solidFill>
                <a:latin typeface="Arimo"/>
                <a:ea typeface="Arimo"/>
                <a:cs typeface="Arimo"/>
                <a:sym typeface="Arimo"/>
              </a:rPr>
              <a:t>Broad Global Reach:</a:t>
            </a:r>
            <a:r>
              <a:rPr lang="en-US" sz="2802">
                <a:solidFill>
                  <a:srgbClr val="1F2020"/>
                </a:solidFill>
                <a:latin typeface="Arimo"/>
                <a:ea typeface="Arimo"/>
                <a:cs typeface="Arimo"/>
                <a:sym typeface="Arimo"/>
              </a:rPr>
              <a:t> Notable sales in European countries like France, Germany, and the Czech Republic suggest potential for targeted regional marketing.</a:t>
            </a:r>
          </a:p>
          <a:p>
            <a:pPr algn="l">
              <a:lnSpc>
                <a:spcPts val="3362"/>
              </a:lnSpc>
            </a:pPr>
            <a:endParaRPr lang="en-US" sz="2802">
              <a:solidFill>
                <a:srgbClr val="1F2020"/>
              </a:solidFill>
              <a:latin typeface="Arimo"/>
              <a:ea typeface="Arimo"/>
              <a:cs typeface="Arimo"/>
              <a:sym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2318579" flipH="1">
            <a:off x="848818" y="1866247"/>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318579" flipH="1">
            <a:off x="11567286" y="5371039"/>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rot="3313418" flipH="1">
            <a:off x="12539086" y="144039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rot="1821707" flipH="1">
            <a:off x="284319" y="599447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9865306" y="2664493"/>
            <a:ext cx="7946640" cy="5214983"/>
          </a:xfrm>
          <a:custGeom>
            <a:avLst/>
            <a:gdLst/>
            <a:ahLst/>
            <a:cxnLst/>
            <a:rect l="l" t="t" r="r" b="b"/>
            <a:pathLst>
              <a:path w="7946640" h="5214983">
                <a:moveTo>
                  <a:pt x="0" y="0"/>
                </a:moveTo>
                <a:lnTo>
                  <a:pt x="7946640" y="0"/>
                </a:lnTo>
                <a:lnTo>
                  <a:pt x="7946640" y="5214982"/>
                </a:lnTo>
                <a:lnTo>
                  <a:pt x="0" y="5214982"/>
                </a:lnTo>
                <a:lnTo>
                  <a:pt x="0" y="0"/>
                </a:lnTo>
                <a:close/>
              </a:path>
            </a:pathLst>
          </a:custGeom>
          <a:blipFill>
            <a:blip r:embed="rId4"/>
            <a:stretch>
              <a:fillRect/>
            </a:stretch>
          </a:blipFill>
        </p:spPr>
      </p:sp>
      <p:sp>
        <p:nvSpPr>
          <p:cNvPr id="7" name="TextBox 7"/>
          <p:cNvSpPr txBox="1"/>
          <p:nvPr/>
        </p:nvSpPr>
        <p:spPr>
          <a:xfrm>
            <a:off x="294723" y="2645443"/>
            <a:ext cx="9237765" cy="5490255"/>
          </a:xfrm>
          <a:prstGeom prst="rect">
            <a:avLst/>
          </a:prstGeom>
        </p:spPr>
        <p:txBody>
          <a:bodyPr lIns="0" tIns="0" rIns="0" bIns="0" rtlCol="0" anchor="t">
            <a:spAutoFit/>
          </a:bodyPr>
          <a:lstStyle/>
          <a:p>
            <a:pPr marL="502843" lvl="1" indent="-251421" algn="l">
              <a:lnSpc>
                <a:spcPts val="3331"/>
              </a:lnSpc>
              <a:buFont typeface="Arial"/>
              <a:buChar char="•"/>
            </a:pPr>
            <a:r>
              <a:rPr lang="en-US" sz="2776">
                <a:solidFill>
                  <a:srgbClr val="1B81FF"/>
                </a:solidFill>
                <a:latin typeface="Arimo"/>
                <a:ea typeface="Arimo"/>
                <a:cs typeface="Arimo"/>
                <a:sym typeface="Arimo"/>
              </a:rPr>
              <a:t>Top Earner:</a:t>
            </a:r>
            <a:r>
              <a:rPr lang="en-US" sz="2776">
                <a:solidFill>
                  <a:srgbClr val="1F2020"/>
                </a:solidFill>
                <a:latin typeface="Arimo"/>
                <a:ea typeface="Arimo"/>
                <a:cs typeface="Arimo"/>
                <a:sym typeface="Arimo"/>
              </a:rPr>
              <a:t> Jimi Hendrix leads in revenue, selling 187 units and earning $2,623.50, showcasing high demand and strong pricing.</a:t>
            </a:r>
          </a:p>
          <a:p>
            <a:pPr algn="l">
              <a:lnSpc>
                <a:spcPts val="3331"/>
              </a:lnSpc>
            </a:pPr>
            <a:endParaRPr lang="en-US" sz="2776">
              <a:solidFill>
                <a:srgbClr val="1F2020"/>
              </a:solidFill>
              <a:latin typeface="Arimo"/>
              <a:ea typeface="Arimo"/>
              <a:cs typeface="Arimo"/>
              <a:sym typeface="Arimo"/>
            </a:endParaRPr>
          </a:p>
          <a:p>
            <a:pPr marL="502843" lvl="1" indent="-251421" algn="l">
              <a:lnSpc>
                <a:spcPts val="3331"/>
              </a:lnSpc>
              <a:buFont typeface="Arial"/>
              <a:buChar char="•"/>
            </a:pPr>
            <a:r>
              <a:rPr lang="en-US" sz="2776">
                <a:solidFill>
                  <a:srgbClr val="1B81FF"/>
                </a:solidFill>
                <a:latin typeface="Arimo"/>
                <a:ea typeface="Arimo"/>
                <a:cs typeface="Arimo"/>
                <a:sym typeface="Arimo"/>
              </a:rPr>
              <a:t>Strong Sales for Rock Legends:</a:t>
            </a:r>
            <a:r>
              <a:rPr lang="en-US" sz="2776">
                <a:solidFill>
                  <a:srgbClr val="1F2020"/>
                </a:solidFill>
                <a:latin typeface="Arimo"/>
                <a:ea typeface="Arimo"/>
                <a:cs typeface="Arimo"/>
                <a:sym typeface="Arimo"/>
              </a:rPr>
              <a:t> Queen and Red Hot Chili Peppers are close contenders, with Queen selling 192 units ($2,269.08) and Red Hot Chili Peppers selling 130 units ($1,484.01).</a:t>
            </a:r>
          </a:p>
          <a:p>
            <a:pPr algn="l">
              <a:lnSpc>
                <a:spcPts val="3331"/>
              </a:lnSpc>
            </a:pPr>
            <a:endParaRPr lang="en-US" sz="2776">
              <a:solidFill>
                <a:srgbClr val="1F2020"/>
              </a:solidFill>
              <a:latin typeface="Arimo"/>
              <a:ea typeface="Arimo"/>
              <a:cs typeface="Arimo"/>
              <a:sym typeface="Arimo"/>
            </a:endParaRPr>
          </a:p>
          <a:p>
            <a:pPr marL="502843" lvl="1" indent="-251421" algn="l">
              <a:lnSpc>
                <a:spcPts val="3331"/>
              </a:lnSpc>
              <a:buFont typeface="Arial"/>
              <a:buChar char="•"/>
            </a:pPr>
            <a:r>
              <a:rPr lang="en-US" sz="2776">
                <a:solidFill>
                  <a:srgbClr val="1B81FF"/>
                </a:solidFill>
                <a:latin typeface="Arimo"/>
                <a:ea typeface="Arimo"/>
                <a:cs typeface="Arimo"/>
                <a:sym typeface="Arimo"/>
              </a:rPr>
              <a:t>Classic Rock Demand: </a:t>
            </a:r>
            <a:r>
              <a:rPr lang="en-US" sz="2776">
                <a:solidFill>
                  <a:srgbClr val="1F2020"/>
                </a:solidFill>
                <a:latin typeface="Arimo"/>
                <a:ea typeface="Arimo"/>
                <a:cs typeface="Arimo"/>
                <a:sym typeface="Arimo"/>
              </a:rPr>
              <a:t>Consistent sales from Guns N' Roses, The Rolling Stones, and AC/DC highlight a steady appeal for classic rock artists in the market.</a:t>
            </a:r>
          </a:p>
          <a:p>
            <a:pPr algn="l">
              <a:lnSpc>
                <a:spcPts val="3331"/>
              </a:lnSpc>
            </a:pPr>
            <a:endParaRPr lang="en-US" sz="2776">
              <a:solidFill>
                <a:srgbClr val="1F2020"/>
              </a:solidFill>
              <a:latin typeface="Arimo"/>
              <a:ea typeface="Arimo"/>
              <a:cs typeface="Arimo"/>
              <a:sym typeface="Arimo"/>
            </a:endParaRPr>
          </a:p>
        </p:txBody>
      </p:sp>
      <p:sp>
        <p:nvSpPr>
          <p:cNvPr id="8" name="TextBox 8"/>
          <p:cNvSpPr txBox="1"/>
          <p:nvPr/>
        </p:nvSpPr>
        <p:spPr>
          <a:xfrm>
            <a:off x="582674" y="820465"/>
            <a:ext cx="9111306" cy="692334"/>
          </a:xfrm>
          <a:prstGeom prst="rect">
            <a:avLst/>
          </a:prstGeom>
        </p:spPr>
        <p:txBody>
          <a:bodyPr lIns="0" tIns="0" rIns="0" bIns="0" rtlCol="0" anchor="t">
            <a:spAutoFit/>
          </a:bodyPr>
          <a:lstStyle/>
          <a:p>
            <a:pPr algn="ctr">
              <a:lnSpc>
                <a:spcPts val="5188"/>
              </a:lnSpc>
            </a:pPr>
            <a:r>
              <a:rPr lang="en-US" sz="4803" b="1">
                <a:solidFill>
                  <a:srgbClr val="1F2020"/>
                </a:solidFill>
                <a:latin typeface="Arimo Bold"/>
                <a:ea typeface="Arimo Bold"/>
                <a:cs typeface="Arimo Bold"/>
                <a:sym typeface="Arimo Bold"/>
              </a:rPr>
              <a:t>Top Trends in Artist Sales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2318579" flipH="1">
            <a:off x="685075" y="1205897"/>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318579" flipH="1">
            <a:off x="10566851" y="5208431"/>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rot="3313418" flipH="1">
            <a:off x="13005531" y="117369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rot="1821707" flipH="1">
            <a:off x="273972" y="6734563"/>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140585" y="2364726"/>
            <a:ext cx="8599215" cy="6288176"/>
          </a:xfrm>
          <a:custGeom>
            <a:avLst/>
            <a:gdLst/>
            <a:ahLst/>
            <a:cxnLst/>
            <a:rect l="l" t="t" r="r" b="b"/>
            <a:pathLst>
              <a:path w="8599215" h="6288176">
                <a:moveTo>
                  <a:pt x="0" y="0"/>
                </a:moveTo>
                <a:lnTo>
                  <a:pt x="8599215" y="0"/>
                </a:lnTo>
                <a:lnTo>
                  <a:pt x="8599215" y="6288176"/>
                </a:lnTo>
                <a:lnTo>
                  <a:pt x="0" y="6288176"/>
                </a:lnTo>
                <a:lnTo>
                  <a:pt x="0" y="0"/>
                </a:lnTo>
                <a:close/>
              </a:path>
            </a:pathLst>
          </a:custGeom>
          <a:blipFill>
            <a:blip r:embed="rId4"/>
            <a:stretch>
              <a:fillRect/>
            </a:stretch>
          </a:blipFill>
        </p:spPr>
      </p:sp>
      <p:sp>
        <p:nvSpPr>
          <p:cNvPr id="7" name="TextBox 7"/>
          <p:cNvSpPr txBox="1"/>
          <p:nvPr/>
        </p:nvSpPr>
        <p:spPr>
          <a:xfrm>
            <a:off x="826104" y="733056"/>
            <a:ext cx="6705936" cy="629387"/>
          </a:xfrm>
          <a:prstGeom prst="rect">
            <a:avLst/>
          </a:prstGeom>
        </p:spPr>
        <p:txBody>
          <a:bodyPr lIns="0" tIns="0" rIns="0" bIns="0" rtlCol="0" anchor="t">
            <a:spAutoFit/>
          </a:bodyPr>
          <a:lstStyle/>
          <a:p>
            <a:pPr algn="ctr">
              <a:lnSpc>
                <a:spcPts val="4777"/>
              </a:lnSpc>
            </a:pPr>
            <a:r>
              <a:rPr lang="en-US" sz="4423" b="1">
                <a:solidFill>
                  <a:srgbClr val="1F2020"/>
                </a:solidFill>
                <a:latin typeface="Arimo Bold"/>
                <a:ea typeface="Arimo Bold"/>
                <a:cs typeface="Arimo Bold"/>
                <a:sym typeface="Arimo Bold"/>
              </a:rPr>
              <a:t>Top-Selling Albums</a:t>
            </a:r>
          </a:p>
        </p:txBody>
      </p:sp>
      <p:sp>
        <p:nvSpPr>
          <p:cNvPr id="8" name="TextBox 8"/>
          <p:cNvSpPr txBox="1"/>
          <p:nvPr/>
        </p:nvSpPr>
        <p:spPr>
          <a:xfrm>
            <a:off x="8917078" y="3117082"/>
            <a:ext cx="8992732" cy="3295650"/>
          </a:xfrm>
          <a:prstGeom prst="rect">
            <a:avLst/>
          </a:prstGeom>
        </p:spPr>
        <p:txBody>
          <a:bodyPr lIns="0" tIns="0" rIns="0" bIns="0" rtlCol="0" anchor="t">
            <a:spAutoFit/>
          </a:bodyPr>
          <a:lstStyle/>
          <a:p>
            <a:pPr marL="489397" lvl="1" indent="-244698" algn="l">
              <a:lnSpc>
                <a:spcPts val="3242"/>
              </a:lnSpc>
              <a:buFont typeface="Arial"/>
              <a:buChar char="•"/>
            </a:pPr>
            <a:r>
              <a:rPr lang="en-US" sz="2702">
                <a:solidFill>
                  <a:srgbClr val="004CA9"/>
                </a:solidFill>
                <a:latin typeface="Arimo"/>
                <a:ea typeface="Arimo"/>
                <a:cs typeface="Arimo"/>
                <a:sym typeface="Arimo"/>
              </a:rPr>
              <a:t>Strong Sales for "Are You Experienced?": </a:t>
            </a:r>
            <a:r>
              <a:rPr lang="en-US" sz="2702">
                <a:solidFill>
                  <a:srgbClr val="000000"/>
                </a:solidFill>
                <a:latin typeface="Arimo"/>
                <a:ea typeface="Arimo"/>
                <a:cs typeface="Arimo"/>
                <a:sym typeface="Arimo"/>
              </a:rPr>
              <a:t>With 2,624 total sales, Are You Experienced? stands out as the top-selling album, indicating its enduring popularity.</a:t>
            </a:r>
          </a:p>
          <a:p>
            <a:pPr marL="489397" lvl="1" indent="-244698" algn="l">
              <a:lnSpc>
                <a:spcPts val="3242"/>
              </a:lnSpc>
            </a:pPr>
            <a:endParaRPr lang="en-US" sz="2702">
              <a:solidFill>
                <a:srgbClr val="000000"/>
              </a:solidFill>
              <a:latin typeface="Arimo"/>
              <a:ea typeface="Arimo"/>
              <a:cs typeface="Arimo"/>
              <a:sym typeface="Arimo"/>
            </a:endParaRPr>
          </a:p>
          <a:p>
            <a:pPr marL="489397" lvl="1" indent="-244698" algn="l">
              <a:lnSpc>
                <a:spcPts val="3242"/>
              </a:lnSpc>
              <a:buFont typeface="Arial"/>
              <a:buChar char="•"/>
            </a:pPr>
            <a:r>
              <a:rPr lang="en-US" sz="2702">
                <a:solidFill>
                  <a:srgbClr val="004CA9"/>
                </a:solidFill>
                <a:latin typeface="Arimo"/>
                <a:ea typeface="Arimo"/>
                <a:cs typeface="Arimo"/>
                <a:sym typeface="Arimo"/>
              </a:rPr>
              <a:t>High Demand for Greatest Hits: </a:t>
            </a:r>
            <a:r>
              <a:rPr lang="en-US" sz="2702">
                <a:solidFill>
                  <a:srgbClr val="000000"/>
                </a:solidFill>
                <a:latin typeface="Arimo"/>
                <a:ea typeface="Arimo"/>
                <a:cs typeface="Arimo"/>
                <a:sym typeface="Arimo"/>
              </a:rPr>
              <a:t>Albums like Greatest Hits I by Queen (1,088 sales) and The Police Greatest Hits (773 sales) reveal a trend where collections of popular tracks attract significant attention.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2318579" flipH="1">
            <a:off x="1131756" y="112782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318579" flipH="1">
            <a:off x="13691051" y="6182026"/>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rot="3313418" flipH="1">
            <a:off x="13151964" y="1284519"/>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rot="1821707" flipH="1">
            <a:off x="777400" y="6832678"/>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0" y="2770104"/>
            <a:ext cx="8789125" cy="5242098"/>
          </a:xfrm>
          <a:prstGeom prst="rect">
            <a:avLst/>
          </a:prstGeom>
        </p:spPr>
        <p:txBody>
          <a:bodyPr lIns="0" tIns="0" rIns="0" bIns="0" rtlCol="0" anchor="t">
            <a:spAutoFit/>
          </a:bodyPr>
          <a:lstStyle/>
          <a:p>
            <a:pPr algn="l">
              <a:lnSpc>
                <a:spcPts val="3242"/>
              </a:lnSpc>
            </a:pPr>
            <a:endParaRPr/>
          </a:p>
          <a:p>
            <a:pPr marL="489397" lvl="1" indent="-244698" algn="l">
              <a:lnSpc>
                <a:spcPts val="3242"/>
              </a:lnSpc>
              <a:buFont typeface="Arial"/>
              <a:buChar char="•"/>
            </a:pPr>
            <a:r>
              <a:rPr lang="en-US" sz="2702">
                <a:solidFill>
                  <a:srgbClr val="004CA9"/>
                </a:solidFill>
                <a:latin typeface="Arimo"/>
                <a:ea typeface="Arimo"/>
                <a:cs typeface="Arimo"/>
                <a:sym typeface="Arimo"/>
              </a:rPr>
              <a:t>Rock Dominates: </a:t>
            </a:r>
            <a:r>
              <a:rPr lang="en-US" sz="2702">
                <a:solidFill>
                  <a:srgbClr val="000000"/>
                </a:solidFill>
                <a:latin typeface="Arimo"/>
                <a:ea typeface="Arimo"/>
                <a:cs typeface="Arimo"/>
                <a:sym typeface="Arimo"/>
              </a:rPr>
              <a:t>Rock is the leading genre, accounting for over half (53.33%) of total sales, reflecting its strong appeal to a broad audience.</a:t>
            </a:r>
          </a:p>
          <a:p>
            <a:pPr marL="489397" lvl="1" indent="-244698" algn="l">
              <a:lnSpc>
                <a:spcPts val="3242"/>
              </a:lnSpc>
            </a:pPr>
            <a:endParaRPr lang="en-US" sz="2702">
              <a:solidFill>
                <a:srgbClr val="000000"/>
              </a:solidFill>
              <a:latin typeface="Arimo"/>
              <a:ea typeface="Arimo"/>
              <a:cs typeface="Arimo"/>
              <a:sym typeface="Arimo"/>
            </a:endParaRPr>
          </a:p>
          <a:p>
            <a:pPr marL="489397" lvl="1" indent="-244698" algn="l">
              <a:lnSpc>
                <a:spcPts val="3242"/>
              </a:lnSpc>
              <a:buFont typeface="Arial"/>
              <a:buChar char="•"/>
            </a:pPr>
            <a:r>
              <a:rPr lang="en-US" sz="2702">
                <a:solidFill>
                  <a:srgbClr val="004CA9"/>
                </a:solidFill>
                <a:latin typeface="Arimo"/>
                <a:ea typeface="Arimo"/>
                <a:cs typeface="Arimo"/>
                <a:sym typeface="Arimo"/>
              </a:rPr>
              <a:t>Diverse Tastes in Top Genres: </a:t>
            </a:r>
            <a:r>
              <a:rPr lang="en-US" sz="2702">
                <a:solidFill>
                  <a:srgbClr val="000000"/>
                </a:solidFill>
                <a:latin typeface="Arimo"/>
                <a:ea typeface="Arimo"/>
                <a:cs typeface="Arimo"/>
                <a:sym typeface="Arimo"/>
              </a:rPr>
              <a:t>Following Rock, genres like Alternative &amp; Punk (12.36%) and Metal (11.79%) show significant interest, while genres like R&amp;B/Soul (5.04%) and Blues (3.42%) cater to niche audiences.</a:t>
            </a:r>
          </a:p>
        </p:txBody>
      </p:sp>
      <p:sp>
        <p:nvSpPr>
          <p:cNvPr id="8" name="TextBox 8"/>
          <p:cNvSpPr txBox="1"/>
          <p:nvPr/>
        </p:nvSpPr>
        <p:spPr>
          <a:xfrm>
            <a:off x="417645" y="863715"/>
            <a:ext cx="7766475" cy="692334"/>
          </a:xfrm>
          <a:prstGeom prst="rect">
            <a:avLst/>
          </a:prstGeom>
        </p:spPr>
        <p:txBody>
          <a:bodyPr lIns="0" tIns="0" rIns="0" bIns="0" rtlCol="0" anchor="t">
            <a:spAutoFit/>
          </a:bodyPr>
          <a:lstStyle/>
          <a:p>
            <a:pPr algn="ctr">
              <a:lnSpc>
                <a:spcPts val="5188"/>
              </a:lnSpc>
            </a:pPr>
            <a:r>
              <a:rPr lang="en-US" sz="4803" b="1">
                <a:solidFill>
                  <a:srgbClr val="1F2020"/>
                </a:solidFill>
                <a:latin typeface="Arimo Bold"/>
                <a:ea typeface="Arimo Bold"/>
                <a:cs typeface="Arimo Bold"/>
                <a:sym typeface="Arimo Bold"/>
              </a:rPr>
              <a:t>Genre Popularity Analysis</a:t>
            </a:r>
          </a:p>
        </p:txBody>
      </p:sp>
      <p:graphicFrame>
        <p:nvGraphicFramePr>
          <p:cNvPr id="6" name="Chart 5">
            <a:extLst>
              <a:ext uri="{FF2B5EF4-FFF2-40B4-BE49-F238E27FC236}">
                <a16:creationId xmlns:a16="http://schemas.microsoft.com/office/drawing/2014/main" id="{4B927438-74A3-0355-EFA1-7207F6E9DEEF}"/>
              </a:ext>
            </a:extLst>
          </p:cNvPr>
          <p:cNvGraphicFramePr>
            <a:graphicFrameLocks/>
          </p:cNvGraphicFramePr>
          <p:nvPr>
            <p:extLst>
              <p:ext uri="{D42A27DB-BD31-4B8C-83A1-F6EECF244321}">
                <p14:modId xmlns:p14="http://schemas.microsoft.com/office/powerpoint/2010/main" val="4056764491"/>
              </p:ext>
            </p:extLst>
          </p:nvPr>
        </p:nvGraphicFramePr>
        <p:xfrm>
          <a:off x="9063952" y="2274794"/>
          <a:ext cx="8949221" cy="5002306"/>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2318579" flipH="1">
            <a:off x="508452" y="1899431"/>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318579" flipH="1">
            <a:off x="12590559" y="5795659"/>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rot="3313418" flipH="1">
            <a:off x="12963803" y="1182668"/>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rot="1821707" flipH="1">
            <a:off x="149527" y="6504714"/>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649938" y="2171700"/>
            <a:ext cx="9082425" cy="5459117"/>
          </a:xfrm>
          <a:custGeom>
            <a:avLst/>
            <a:gdLst/>
            <a:ahLst/>
            <a:cxnLst/>
            <a:rect l="l" t="t" r="r" b="b"/>
            <a:pathLst>
              <a:path w="9082425" h="5459117">
                <a:moveTo>
                  <a:pt x="0" y="0"/>
                </a:moveTo>
                <a:lnTo>
                  <a:pt x="9082425" y="0"/>
                </a:lnTo>
                <a:lnTo>
                  <a:pt x="9082425" y="5459117"/>
                </a:lnTo>
                <a:lnTo>
                  <a:pt x="0" y="5459117"/>
                </a:lnTo>
                <a:lnTo>
                  <a:pt x="0" y="0"/>
                </a:lnTo>
                <a:close/>
              </a:path>
            </a:pathLst>
          </a:custGeom>
          <a:blipFill>
            <a:blip r:embed="rId4"/>
            <a:stretch>
              <a:fillRect/>
            </a:stretch>
          </a:blipFill>
        </p:spPr>
      </p:sp>
      <p:sp>
        <p:nvSpPr>
          <p:cNvPr id="7" name="TextBox 7"/>
          <p:cNvSpPr txBox="1"/>
          <p:nvPr/>
        </p:nvSpPr>
        <p:spPr>
          <a:xfrm>
            <a:off x="164031" y="833690"/>
            <a:ext cx="10336684" cy="692334"/>
          </a:xfrm>
          <a:prstGeom prst="rect">
            <a:avLst/>
          </a:prstGeom>
        </p:spPr>
        <p:txBody>
          <a:bodyPr lIns="0" tIns="0" rIns="0" bIns="0" rtlCol="0" anchor="t">
            <a:spAutoFit/>
          </a:bodyPr>
          <a:lstStyle/>
          <a:p>
            <a:pPr algn="ctr">
              <a:lnSpc>
                <a:spcPts val="5188"/>
              </a:lnSpc>
            </a:pPr>
            <a:r>
              <a:rPr lang="en-US" sz="4803" b="1">
                <a:solidFill>
                  <a:srgbClr val="0D0D0D"/>
                </a:solidFill>
                <a:latin typeface="Arimo Bold"/>
                <a:ea typeface="Arimo Bold"/>
                <a:cs typeface="Arimo Bold"/>
                <a:sym typeface="Arimo Bold"/>
              </a:rPr>
              <a:t>Insights on Media Type Popularity</a:t>
            </a:r>
          </a:p>
        </p:txBody>
      </p:sp>
      <p:sp>
        <p:nvSpPr>
          <p:cNvPr id="8" name="TextBox 8"/>
          <p:cNvSpPr txBox="1"/>
          <p:nvPr/>
        </p:nvSpPr>
        <p:spPr>
          <a:xfrm>
            <a:off x="9704389" y="3168570"/>
            <a:ext cx="8149180" cy="4013105"/>
          </a:xfrm>
          <a:prstGeom prst="rect">
            <a:avLst/>
          </a:prstGeom>
        </p:spPr>
        <p:txBody>
          <a:bodyPr lIns="0" tIns="0" rIns="0" bIns="0" rtlCol="0" anchor="t">
            <a:spAutoFit/>
          </a:bodyPr>
          <a:lstStyle/>
          <a:p>
            <a:pPr marL="489397" lvl="1" indent="-244698" algn="l">
              <a:lnSpc>
                <a:spcPts val="2918"/>
              </a:lnSpc>
              <a:buFont typeface="Arial"/>
              <a:buChar char="•"/>
            </a:pPr>
            <a:r>
              <a:rPr lang="en-US" sz="2702">
                <a:solidFill>
                  <a:srgbClr val="002060"/>
                </a:solidFill>
                <a:latin typeface="Arimo"/>
                <a:ea typeface="Arimo"/>
                <a:cs typeface="Arimo"/>
                <a:sym typeface="Arimo"/>
              </a:rPr>
              <a:t>Dominance of MPEG Audio Files: </a:t>
            </a:r>
            <a:r>
              <a:rPr lang="en-US" sz="2702">
                <a:solidFill>
                  <a:srgbClr val="000000"/>
                </a:solidFill>
                <a:latin typeface="Arimo"/>
                <a:ea typeface="Arimo"/>
                <a:cs typeface="Arimo"/>
                <a:sym typeface="Arimo"/>
              </a:rPr>
              <a:t>MPEG audio files are by far the most popular media type, with 42,934 sales, indicating a strong preference for this format among customers.</a:t>
            </a:r>
          </a:p>
          <a:p>
            <a:pPr algn="l">
              <a:lnSpc>
                <a:spcPts val="2918"/>
              </a:lnSpc>
            </a:pPr>
            <a:endParaRPr lang="en-US" sz="2702">
              <a:solidFill>
                <a:srgbClr val="000000"/>
              </a:solidFill>
              <a:latin typeface="Arimo"/>
              <a:ea typeface="Arimo"/>
              <a:cs typeface="Arimo"/>
              <a:sym typeface="Arimo"/>
            </a:endParaRPr>
          </a:p>
          <a:p>
            <a:pPr marL="489397" lvl="1" indent="-244698" algn="l">
              <a:lnSpc>
                <a:spcPts val="2918"/>
              </a:lnSpc>
            </a:pPr>
            <a:endParaRPr lang="en-US" sz="2702">
              <a:solidFill>
                <a:srgbClr val="000000"/>
              </a:solidFill>
              <a:latin typeface="Arimo"/>
              <a:ea typeface="Arimo"/>
              <a:cs typeface="Arimo"/>
              <a:sym typeface="Arimo"/>
            </a:endParaRPr>
          </a:p>
          <a:p>
            <a:pPr marL="489397" lvl="1" indent="-244698" algn="l">
              <a:lnSpc>
                <a:spcPts val="2918"/>
              </a:lnSpc>
              <a:buFont typeface="Arial"/>
              <a:buChar char="•"/>
            </a:pPr>
            <a:r>
              <a:rPr lang="en-US" sz="2702">
                <a:solidFill>
                  <a:srgbClr val="002060"/>
                </a:solidFill>
                <a:latin typeface="Arimo"/>
                <a:ea typeface="Arimo"/>
                <a:cs typeface="Arimo"/>
                <a:sym typeface="Arimo"/>
              </a:rPr>
              <a:t>Low Demand for Video and Protected Formats: </a:t>
            </a:r>
            <a:r>
              <a:rPr lang="en-US" sz="2702">
                <a:solidFill>
                  <a:srgbClr val="000000"/>
                </a:solidFill>
                <a:latin typeface="Arimo"/>
                <a:ea typeface="Arimo"/>
                <a:cs typeface="Arimo"/>
                <a:sym typeface="Arimo"/>
              </a:rPr>
              <a:t>Protected MPEG-4 video files and less common audio formats like Protected and Purchased AAC files have significantly lower sales, suggesting limited interest or usage in these formats.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2318579" flipH="1">
            <a:off x="972628" y="1700752"/>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318579" flipH="1">
            <a:off x="11785345" y="5924490"/>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rot="3313418" flipH="1">
            <a:off x="12461066" y="159279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rot="1821707" flipH="1">
            <a:off x="484429" y="6312692"/>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937168" y="701583"/>
            <a:ext cx="15899309" cy="692334"/>
          </a:xfrm>
          <a:prstGeom prst="rect">
            <a:avLst/>
          </a:prstGeom>
        </p:spPr>
        <p:txBody>
          <a:bodyPr lIns="0" tIns="0" rIns="0" bIns="0" rtlCol="0" anchor="t">
            <a:spAutoFit/>
          </a:bodyPr>
          <a:lstStyle/>
          <a:p>
            <a:pPr algn="ctr">
              <a:lnSpc>
                <a:spcPts val="5188"/>
              </a:lnSpc>
              <a:spcBef>
                <a:spcPct val="0"/>
              </a:spcBef>
            </a:pPr>
            <a:r>
              <a:rPr lang="en-US" sz="4803" b="1" dirty="0">
                <a:solidFill>
                  <a:srgbClr val="000000"/>
                </a:solidFill>
                <a:latin typeface="Arimo Bold"/>
                <a:ea typeface="Arimo Bold"/>
                <a:cs typeface="Arimo Bold"/>
                <a:sym typeface="Arimo Bold"/>
              </a:rPr>
              <a:t>Comparing USA Music Preferences with Global Trends</a:t>
            </a:r>
          </a:p>
        </p:txBody>
      </p:sp>
      <p:pic>
        <p:nvPicPr>
          <p:cNvPr id="7" name="Picture 7"/>
          <p:cNvPicPr>
            <a:picLocks noChangeAspect="1"/>
          </p:cNvPicPr>
          <p:nvPr/>
        </p:nvPicPr>
        <p:blipFill>
          <a:blip r:embed="rId4"/>
          <a:stretch>
            <a:fillRect/>
          </a:stretch>
        </p:blipFill>
        <p:spPr>
          <a:xfrm>
            <a:off x="8770909" y="1716682"/>
            <a:ext cx="9713579" cy="7365804"/>
          </a:xfrm>
          <a:prstGeom prst="rect">
            <a:avLst/>
          </a:prstGeom>
        </p:spPr>
      </p:pic>
      <p:sp>
        <p:nvSpPr>
          <p:cNvPr id="8" name="TextBox 8"/>
          <p:cNvSpPr txBox="1"/>
          <p:nvPr/>
        </p:nvSpPr>
        <p:spPr>
          <a:xfrm>
            <a:off x="716060" y="2308721"/>
            <a:ext cx="7457745" cy="6162675"/>
          </a:xfrm>
          <a:prstGeom prst="rect">
            <a:avLst/>
          </a:prstGeom>
        </p:spPr>
        <p:txBody>
          <a:bodyPr lIns="0" tIns="0" rIns="0" bIns="0" rtlCol="0" anchor="t">
            <a:spAutoFit/>
          </a:bodyPr>
          <a:lstStyle/>
          <a:p>
            <a:pPr marL="489357" lvl="1" indent="-244679" algn="l">
              <a:lnSpc>
                <a:spcPts val="3242"/>
              </a:lnSpc>
              <a:buFont typeface="Arial"/>
              <a:buChar char="•"/>
            </a:pPr>
            <a:r>
              <a:rPr lang="en-US" sz="2702">
                <a:solidFill>
                  <a:srgbClr val="002060"/>
                </a:solidFill>
                <a:latin typeface="Arimo"/>
                <a:ea typeface="Arimo"/>
                <a:cs typeface="Arimo"/>
                <a:sym typeface="Arimo"/>
              </a:rPr>
              <a:t>Strong USA Preference: </a:t>
            </a:r>
            <a:r>
              <a:rPr lang="en-US" sz="2702">
                <a:solidFill>
                  <a:srgbClr val="000000"/>
                </a:solidFill>
                <a:latin typeface="Arimo"/>
                <a:ea typeface="Arimo"/>
                <a:cs typeface="Arimo"/>
                <a:sym typeface="Arimo"/>
              </a:rPr>
              <a:t>Hip Hop/Rap leads with 60.61% USA representation, indicating its cultural relevance in the country.</a:t>
            </a:r>
          </a:p>
          <a:p>
            <a:pPr algn="l">
              <a:lnSpc>
                <a:spcPts val="3242"/>
              </a:lnSpc>
            </a:pPr>
            <a:endParaRPr lang="en-US" sz="2702">
              <a:solidFill>
                <a:srgbClr val="000000"/>
              </a:solidFill>
              <a:latin typeface="Arimo"/>
              <a:ea typeface="Arimo"/>
              <a:cs typeface="Arimo"/>
              <a:sym typeface="Arimo"/>
            </a:endParaRPr>
          </a:p>
          <a:p>
            <a:pPr marL="489357" lvl="1" indent="-244679" algn="l">
              <a:lnSpc>
                <a:spcPts val="3242"/>
              </a:lnSpc>
              <a:buFont typeface="Arial"/>
              <a:buChar char="•"/>
            </a:pPr>
            <a:r>
              <a:rPr lang="en-US" sz="2702">
                <a:solidFill>
                  <a:srgbClr val="002060"/>
                </a:solidFill>
                <a:latin typeface="Arimo"/>
                <a:ea typeface="Arimo"/>
                <a:cs typeface="Arimo"/>
                <a:sym typeface="Arimo"/>
              </a:rPr>
              <a:t>Largest Genre Divide: </a:t>
            </a:r>
            <a:r>
              <a:rPr lang="en-US" sz="2702">
                <a:solidFill>
                  <a:srgbClr val="000000"/>
                </a:solidFill>
                <a:latin typeface="Arimo"/>
                <a:ea typeface="Arimo"/>
                <a:cs typeface="Arimo"/>
                <a:sym typeface="Arimo"/>
              </a:rPr>
              <a:t>Hip Hop/Rap shows the greatest difference of 21.22% (60.61% USA vs. 39.39% non-USA), highlighting its dominance in the USA compared to its international appeal.</a:t>
            </a:r>
          </a:p>
          <a:p>
            <a:pPr algn="l">
              <a:lnSpc>
                <a:spcPts val="3242"/>
              </a:lnSpc>
            </a:pPr>
            <a:endParaRPr lang="en-US" sz="2702">
              <a:solidFill>
                <a:srgbClr val="000000"/>
              </a:solidFill>
              <a:latin typeface="Arimo"/>
              <a:ea typeface="Arimo"/>
              <a:cs typeface="Arimo"/>
              <a:sym typeface="Arimo"/>
            </a:endParaRPr>
          </a:p>
          <a:p>
            <a:pPr marL="489397" lvl="1" indent="-244698" algn="l">
              <a:lnSpc>
                <a:spcPts val="3242"/>
              </a:lnSpc>
              <a:buFont typeface="Arial"/>
              <a:buChar char="•"/>
            </a:pPr>
            <a:r>
              <a:rPr lang="en-US" sz="2702">
                <a:solidFill>
                  <a:srgbClr val="002060"/>
                </a:solidFill>
                <a:latin typeface="Arimo"/>
                <a:ea typeface="Arimo"/>
                <a:cs typeface="Arimo"/>
                <a:sym typeface="Arimo"/>
              </a:rPr>
              <a:t>Low Classical and Jazz Representation: </a:t>
            </a:r>
            <a:r>
              <a:rPr lang="en-US" sz="2702">
                <a:solidFill>
                  <a:srgbClr val="000000"/>
                </a:solidFill>
                <a:latin typeface="Arimo"/>
                <a:ea typeface="Arimo"/>
                <a:cs typeface="Arimo"/>
                <a:sym typeface="Arimo"/>
              </a:rPr>
              <a:t>Classical (8.51% USA) and Jazz (11.57% USA) are predominantly appreciated outside the USA, with over 90% of their audiences non-USA.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2318579" flipH="1">
            <a:off x="326130" y="1548351"/>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318579" flipH="1">
            <a:off x="12964944" y="5207452"/>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rot="3313418" flipH="1">
            <a:off x="13398234" y="144039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rot="1821707" flipH="1">
            <a:off x="1158224" y="6472130"/>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701009" y="2204284"/>
            <a:ext cx="8442991" cy="5878433"/>
          </a:xfrm>
          <a:custGeom>
            <a:avLst/>
            <a:gdLst/>
            <a:ahLst/>
            <a:cxnLst/>
            <a:rect l="l" t="t" r="r" b="b"/>
            <a:pathLst>
              <a:path w="8442991" h="5878433">
                <a:moveTo>
                  <a:pt x="0" y="0"/>
                </a:moveTo>
                <a:lnTo>
                  <a:pt x="8442991" y="0"/>
                </a:lnTo>
                <a:lnTo>
                  <a:pt x="8442991" y="5878432"/>
                </a:lnTo>
                <a:lnTo>
                  <a:pt x="0" y="5878432"/>
                </a:lnTo>
                <a:lnTo>
                  <a:pt x="0" y="0"/>
                </a:lnTo>
                <a:close/>
              </a:path>
            </a:pathLst>
          </a:custGeom>
          <a:blipFill>
            <a:blip r:embed="rId4"/>
            <a:stretch>
              <a:fillRect/>
            </a:stretch>
          </a:blipFill>
        </p:spPr>
      </p:sp>
      <p:sp>
        <p:nvSpPr>
          <p:cNvPr id="7" name="TextBox 7"/>
          <p:cNvSpPr txBox="1"/>
          <p:nvPr/>
        </p:nvSpPr>
        <p:spPr>
          <a:xfrm>
            <a:off x="789647" y="701583"/>
            <a:ext cx="12170271" cy="692334"/>
          </a:xfrm>
          <a:prstGeom prst="rect">
            <a:avLst/>
          </a:prstGeom>
        </p:spPr>
        <p:txBody>
          <a:bodyPr lIns="0" tIns="0" rIns="0" bIns="0" rtlCol="0" anchor="t">
            <a:spAutoFit/>
          </a:bodyPr>
          <a:lstStyle/>
          <a:p>
            <a:pPr algn="ctr">
              <a:lnSpc>
                <a:spcPts val="5188"/>
              </a:lnSpc>
              <a:spcBef>
                <a:spcPct val="0"/>
              </a:spcBef>
            </a:pPr>
            <a:r>
              <a:rPr lang="en-US" sz="4803" b="1" dirty="0">
                <a:solidFill>
                  <a:srgbClr val="000000"/>
                </a:solidFill>
                <a:latin typeface="Arimo Bold"/>
                <a:ea typeface="Arimo Bold"/>
                <a:cs typeface="Arimo Bold"/>
                <a:sym typeface="Arimo Bold"/>
              </a:rPr>
              <a:t>Top 10 Customers with Highest Revenues</a:t>
            </a:r>
          </a:p>
        </p:txBody>
      </p:sp>
      <p:sp>
        <p:nvSpPr>
          <p:cNvPr id="8" name="TextBox 8"/>
          <p:cNvSpPr txBox="1"/>
          <p:nvPr/>
        </p:nvSpPr>
        <p:spPr>
          <a:xfrm>
            <a:off x="9904571" y="2821598"/>
            <a:ext cx="7354729" cy="4986147"/>
          </a:xfrm>
          <a:prstGeom prst="rect">
            <a:avLst/>
          </a:prstGeom>
        </p:spPr>
        <p:txBody>
          <a:bodyPr lIns="0" tIns="0" rIns="0" bIns="0" rtlCol="0" anchor="t">
            <a:spAutoFit/>
          </a:bodyPr>
          <a:lstStyle/>
          <a:p>
            <a:pPr algn="l">
              <a:lnSpc>
                <a:spcPts val="3023"/>
              </a:lnSpc>
            </a:pPr>
            <a:r>
              <a:rPr lang="en-US" sz="2799">
                <a:solidFill>
                  <a:srgbClr val="000000"/>
                </a:solidFill>
                <a:latin typeface="Arimo"/>
                <a:ea typeface="Arimo"/>
                <a:cs typeface="Arimo"/>
                <a:sym typeface="Arimo"/>
              </a:rPr>
              <a:t>The top 10 customers with highest revenues across the world is being displayed in the visual on the left.</a:t>
            </a:r>
          </a:p>
          <a:p>
            <a:pPr algn="l">
              <a:lnSpc>
                <a:spcPts val="3023"/>
              </a:lnSpc>
            </a:pPr>
            <a:endParaRPr lang="en-US" sz="2799">
              <a:solidFill>
                <a:srgbClr val="000000"/>
              </a:solidFill>
              <a:latin typeface="Arimo"/>
              <a:ea typeface="Arimo"/>
              <a:cs typeface="Arimo"/>
              <a:sym typeface="Arimo"/>
            </a:endParaRPr>
          </a:p>
          <a:p>
            <a:pPr marL="604519" lvl="1" indent="-302260" algn="l">
              <a:lnSpc>
                <a:spcPts val="3023"/>
              </a:lnSpc>
              <a:buFont typeface="Arial"/>
              <a:buChar char="•"/>
            </a:pPr>
            <a:r>
              <a:rPr lang="en-US" sz="2799">
                <a:solidFill>
                  <a:srgbClr val="000000"/>
                </a:solidFill>
                <a:latin typeface="Arimo"/>
                <a:ea typeface="Arimo"/>
                <a:cs typeface="Arimo"/>
                <a:sym typeface="Arimo"/>
              </a:rPr>
              <a:t>The blue bar specifies the total spent by the customer.</a:t>
            </a:r>
          </a:p>
          <a:p>
            <a:pPr algn="l">
              <a:lnSpc>
                <a:spcPts val="3023"/>
              </a:lnSpc>
            </a:pPr>
            <a:endParaRPr lang="en-US" sz="2799">
              <a:solidFill>
                <a:srgbClr val="000000"/>
              </a:solidFill>
              <a:latin typeface="Arimo"/>
              <a:ea typeface="Arimo"/>
              <a:cs typeface="Arimo"/>
              <a:sym typeface="Arimo"/>
            </a:endParaRPr>
          </a:p>
          <a:p>
            <a:pPr marL="604519" lvl="1" indent="-302260" algn="l">
              <a:lnSpc>
                <a:spcPts val="3023"/>
              </a:lnSpc>
              <a:buFont typeface="Arial"/>
              <a:buChar char="•"/>
            </a:pPr>
            <a:r>
              <a:rPr lang="en-US" sz="2799">
                <a:solidFill>
                  <a:srgbClr val="000000"/>
                </a:solidFill>
                <a:latin typeface="Arimo"/>
                <a:ea typeface="Arimo"/>
                <a:cs typeface="Arimo"/>
                <a:sym typeface="Arimo"/>
              </a:rPr>
              <a:t>The red bar represents the count of tracks sold.</a:t>
            </a:r>
          </a:p>
          <a:p>
            <a:pPr algn="l">
              <a:lnSpc>
                <a:spcPts val="3023"/>
              </a:lnSpc>
            </a:pPr>
            <a:endParaRPr lang="en-US" sz="2799">
              <a:solidFill>
                <a:srgbClr val="000000"/>
              </a:solidFill>
              <a:latin typeface="Arimo"/>
              <a:ea typeface="Arimo"/>
              <a:cs typeface="Arimo"/>
              <a:sym typeface="Arimo"/>
            </a:endParaRPr>
          </a:p>
          <a:p>
            <a:pPr marL="604519" lvl="1" indent="-302260" algn="l">
              <a:lnSpc>
                <a:spcPts val="3023"/>
              </a:lnSpc>
              <a:buFont typeface="Arial"/>
              <a:buChar char="•"/>
            </a:pPr>
            <a:r>
              <a:rPr lang="en-US" sz="2799">
                <a:solidFill>
                  <a:srgbClr val="000000"/>
                </a:solidFill>
                <a:latin typeface="Arimo"/>
                <a:ea typeface="Arimo"/>
                <a:cs typeface="Arimo"/>
                <a:sym typeface="Arimo"/>
              </a:rPr>
              <a:t>This data can help us understand the purchasing pattern of the customers.</a:t>
            </a:r>
          </a:p>
          <a:p>
            <a:pPr algn="l">
              <a:lnSpc>
                <a:spcPts val="3023"/>
              </a:lnSpc>
              <a:spcBef>
                <a:spcPct val="0"/>
              </a:spcBef>
            </a:pPr>
            <a:endParaRPr lang="en-US" sz="2799">
              <a:solidFill>
                <a:srgbClr val="000000"/>
              </a:solidFill>
              <a:latin typeface="Arimo"/>
              <a:ea typeface="Arimo"/>
              <a:cs typeface="Arimo"/>
              <a:sym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a:off x="1236750" y="5181600"/>
            <a:ext cx="4341112" cy="857370"/>
          </a:xfrm>
          <a:custGeom>
            <a:avLst/>
            <a:gdLst/>
            <a:ahLst/>
            <a:cxnLst/>
            <a:rect l="l" t="t" r="r" b="b"/>
            <a:pathLst>
              <a:path w="4341112" h="857370">
                <a:moveTo>
                  <a:pt x="0" y="0"/>
                </a:moveTo>
                <a:lnTo>
                  <a:pt x="4341112" y="0"/>
                </a:lnTo>
                <a:lnTo>
                  <a:pt x="4341112" y="857370"/>
                </a:lnTo>
                <a:lnTo>
                  <a:pt x="0" y="857370"/>
                </a:lnTo>
                <a:lnTo>
                  <a:pt x="0" y="0"/>
                </a:lnTo>
                <a:close/>
              </a:path>
            </a:pathLst>
          </a:custGeom>
          <a:blipFill>
            <a:blip r:embed="rId2">
              <a:alphaModFix amt="50000"/>
            </a:blip>
            <a:stretch>
              <a:fillRect/>
            </a:stretch>
          </a:blipFill>
        </p:spPr>
      </p:sp>
      <p:grpSp>
        <p:nvGrpSpPr>
          <p:cNvPr id="3" name="Group 3"/>
          <p:cNvGrpSpPr>
            <a:grpSpLocks noChangeAspect="1"/>
          </p:cNvGrpSpPr>
          <p:nvPr/>
        </p:nvGrpSpPr>
        <p:grpSpPr>
          <a:xfrm>
            <a:off x="1236750" y="2151696"/>
            <a:ext cx="4341112" cy="3126107"/>
            <a:chOff x="0" y="0"/>
            <a:chExt cx="3136392" cy="2258568"/>
          </a:xfrm>
        </p:grpSpPr>
        <p:sp>
          <p:nvSpPr>
            <p:cNvPr id="4" name="Freeform 4"/>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3"/>
              <a:stretch>
                <a:fillRect t="-4219" b="-4219"/>
              </a:stretch>
            </a:blipFill>
          </p:spPr>
        </p:sp>
        <p:sp>
          <p:nvSpPr>
            <p:cNvPr id="5" name="Freeform 5"/>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4"/>
              <a:stretch>
                <a:fillRect l="-8" r="-8"/>
              </a:stretch>
            </a:blipFill>
          </p:spPr>
        </p:sp>
      </p:grpSp>
      <p:grpSp>
        <p:nvGrpSpPr>
          <p:cNvPr id="6" name="Group 6"/>
          <p:cNvGrpSpPr/>
          <p:nvPr/>
        </p:nvGrpSpPr>
        <p:grpSpPr>
          <a:xfrm>
            <a:off x="6925462" y="5610285"/>
            <a:ext cx="4341112" cy="3086100"/>
            <a:chOff x="0" y="0"/>
            <a:chExt cx="1143338" cy="812800"/>
          </a:xfrm>
        </p:grpSpPr>
        <p:sp>
          <p:nvSpPr>
            <p:cNvPr id="7" name="Freeform 7"/>
            <p:cNvSpPr/>
            <p:nvPr/>
          </p:nvSpPr>
          <p:spPr>
            <a:xfrm>
              <a:off x="0" y="0"/>
              <a:ext cx="1143338" cy="812800"/>
            </a:xfrm>
            <a:custGeom>
              <a:avLst/>
              <a:gdLst/>
              <a:ahLst/>
              <a:cxnLst/>
              <a:rect l="l" t="t" r="r" b="b"/>
              <a:pathLst>
                <a:path w="1143338" h="812800">
                  <a:moveTo>
                    <a:pt x="0" y="0"/>
                  </a:moveTo>
                  <a:lnTo>
                    <a:pt x="1143338" y="0"/>
                  </a:lnTo>
                  <a:lnTo>
                    <a:pt x="1143338" y="812800"/>
                  </a:lnTo>
                  <a:lnTo>
                    <a:pt x="0" y="812800"/>
                  </a:lnTo>
                  <a:close/>
                </a:path>
              </a:pathLst>
            </a:custGeom>
            <a:solidFill>
              <a:srgbClr val="000000"/>
            </a:solidFill>
          </p:spPr>
        </p:sp>
        <p:sp>
          <p:nvSpPr>
            <p:cNvPr id="8" name="TextBox 8"/>
            <p:cNvSpPr txBox="1"/>
            <p:nvPr/>
          </p:nvSpPr>
          <p:spPr>
            <a:xfrm>
              <a:off x="0" y="-28575"/>
              <a:ext cx="1143338" cy="841375"/>
            </a:xfrm>
            <a:prstGeom prst="rect">
              <a:avLst/>
            </a:prstGeom>
          </p:spPr>
          <p:txBody>
            <a:bodyPr lIns="50800" tIns="50800" rIns="50800" bIns="50800" rtlCol="0" anchor="ctr"/>
            <a:lstStyle/>
            <a:p>
              <a:pPr algn="ctr">
                <a:lnSpc>
                  <a:spcPts val="2519"/>
                </a:lnSpc>
              </a:pPr>
              <a:endParaRPr/>
            </a:p>
          </p:txBody>
        </p:sp>
      </p:grpSp>
      <p:sp>
        <p:nvSpPr>
          <p:cNvPr id="9" name="Freeform 9"/>
          <p:cNvSpPr/>
          <p:nvPr/>
        </p:nvSpPr>
        <p:spPr>
          <a:xfrm>
            <a:off x="6925462" y="5161084"/>
            <a:ext cx="4341112" cy="857370"/>
          </a:xfrm>
          <a:custGeom>
            <a:avLst/>
            <a:gdLst/>
            <a:ahLst/>
            <a:cxnLst/>
            <a:rect l="l" t="t" r="r" b="b"/>
            <a:pathLst>
              <a:path w="4341112" h="857370">
                <a:moveTo>
                  <a:pt x="0" y="0"/>
                </a:moveTo>
                <a:lnTo>
                  <a:pt x="4341111" y="0"/>
                </a:lnTo>
                <a:lnTo>
                  <a:pt x="4341111" y="857369"/>
                </a:lnTo>
                <a:lnTo>
                  <a:pt x="0" y="857369"/>
                </a:lnTo>
                <a:lnTo>
                  <a:pt x="0" y="0"/>
                </a:lnTo>
                <a:close/>
              </a:path>
            </a:pathLst>
          </a:custGeom>
          <a:blipFill>
            <a:blip r:embed="rId2">
              <a:alphaModFix amt="50000"/>
            </a:blip>
            <a:stretch>
              <a:fillRect/>
            </a:stretch>
          </a:blipFill>
        </p:spPr>
      </p:sp>
      <p:grpSp>
        <p:nvGrpSpPr>
          <p:cNvPr id="10" name="Group 10"/>
          <p:cNvGrpSpPr>
            <a:grpSpLocks noChangeAspect="1"/>
          </p:cNvGrpSpPr>
          <p:nvPr/>
        </p:nvGrpSpPr>
        <p:grpSpPr>
          <a:xfrm>
            <a:off x="6925462" y="2124083"/>
            <a:ext cx="4341112" cy="3126107"/>
            <a:chOff x="0" y="0"/>
            <a:chExt cx="3136392" cy="2258568"/>
          </a:xfrm>
        </p:grpSpPr>
        <p:sp>
          <p:nvSpPr>
            <p:cNvPr id="11" name="Freeform 11"/>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5"/>
              <a:stretch>
                <a:fillRect l="-1856" r="-1856"/>
              </a:stretch>
            </a:blipFill>
          </p:spPr>
        </p:sp>
        <p:sp>
          <p:nvSpPr>
            <p:cNvPr id="12" name="Freeform 12"/>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4"/>
              <a:stretch>
                <a:fillRect l="-8" r="-8"/>
              </a:stretch>
            </a:blipFill>
          </p:spPr>
        </p:sp>
      </p:grpSp>
      <p:grpSp>
        <p:nvGrpSpPr>
          <p:cNvPr id="13" name="Group 13"/>
          <p:cNvGrpSpPr/>
          <p:nvPr/>
        </p:nvGrpSpPr>
        <p:grpSpPr>
          <a:xfrm>
            <a:off x="12918188" y="5589769"/>
            <a:ext cx="4507521" cy="3086100"/>
            <a:chOff x="0" y="0"/>
            <a:chExt cx="1187166" cy="812800"/>
          </a:xfrm>
        </p:grpSpPr>
        <p:sp>
          <p:nvSpPr>
            <p:cNvPr id="14" name="Freeform 14"/>
            <p:cNvSpPr/>
            <p:nvPr/>
          </p:nvSpPr>
          <p:spPr>
            <a:xfrm>
              <a:off x="0" y="0"/>
              <a:ext cx="1187166" cy="812800"/>
            </a:xfrm>
            <a:custGeom>
              <a:avLst/>
              <a:gdLst/>
              <a:ahLst/>
              <a:cxnLst/>
              <a:rect l="l" t="t" r="r" b="b"/>
              <a:pathLst>
                <a:path w="1187166" h="812800">
                  <a:moveTo>
                    <a:pt x="0" y="0"/>
                  </a:moveTo>
                  <a:lnTo>
                    <a:pt x="1187166" y="0"/>
                  </a:lnTo>
                  <a:lnTo>
                    <a:pt x="1187166" y="812800"/>
                  </a:lnTo>
                  <a:lnTo>
                    <a:pt x="0" y="812800"/>
                  </a:lnTo>
                  <a:close/>
                </a:path>
              </a:pathLst>
            </a:custGeom>
            <a:solidFill>
              <a:srgbClr val="000000"/>
            </a:solidFill>
          </p:spPr>
        </p:sp>
        <p:sp>
          <p:nvSpPr>
            <p:cNvPr id="15" name="TextBox 15"/>
            <p:cNvSpPr txBox="1"/>
            <p:nvPr/>
          </p:nvSpPr>
          <p:spPr>
            <a:xfrm>
              <a:off x="0" y="-28575"/>
              <a:ext cx="1187166" cy="841375"/>
            </a:xfrm>
            <a:prstGeom prst="rect">
              <a:avLst/>
            </a:prstGeom>
          </p:spPr>
          <p:txBody>
            <a:bodyPr lIns="50800" tIns="50800" rIns="50800" bIns="50800" rtlCol="0" anchor="ctr"/>
            <a:lstStyle/>
            <a:p>
              <a:pPr algn="ctr">
                <a:lnSpc>
                  <a:spcPts val="2519"/>
                </a:lnSpc>
              </a:pPr>
              <a:endParaRPr/>
            </a:p>
          </p:txBody>
        </p:sp>
      </p:grpSp>
      <p:sp>
        <p:nvSpPr>
          <p:cNvPr id="16" name="Freeform 16"/>
          <p:cNvSpPr/>
          <p:nvPr/>
        </p:nvSpPr>
        <p:spPr>
          <a:xfrm>
            <a:off x="12918188" y="5161084"/>
            <a:ext cx="4341112" cy="857370"/>
          </a:xfrm>
          <a:custGeom>
            <a:avLst/>
            <a:gdLst/>
            <a:ahLst/>
            <a:cxnLst/>
            <a:rect l="l" t="t" r="r" b="b"/>
            <a:pathLst>
              <a:path w="4341112" h="857370">
                <a:moveTo>
                  <a:pt x="0" y="0"/>
                </a:moveTo>
                <a:lnTo>
                  <a:pt x="4341112" y="0"/>
                </a:lnTo>
                <a:lnTo>
                  <a:pt x="4341112" y="857369"/>
                </a:lnTo>
                <a:lnTo>
                  <a:pt x="0" y="857369"/>
                </a:lnTo>
                <a:lnTo>
                  <a:pt x="0" y="0"/>
                </a:lnTo>
                <a:close/>
              </a:path>
            </a:pathLst>
          </a:custGeom>
          <a:blipFill>
            <a:blip r:embed="rId2">
              <a:alphaModFix amt="50000"/>
            </a:blip>
            <a:stretch>
              <a:fillRect/>
            </a:stretch>
          </a:blipFill>
        </p:spPr>
      </p:sp>
      <p:grpSp>
        <p:nvGrpSpPr>
          <p:cNvPr id="17" name="Group 17"/>
          <p:cNvGrpSpPr>
            <a:grpSpLocks noChangeAspect="1"/>
          </p:cNvGrpSpPr>
          <p:nvPr/>
        </p:nvGrpSpPr>
        <p:grpSpPr>
          <a:xfrm>
            <a:off x="12952004" y="2124083"/>
            <a:ext cx="4341112" cy="3126107"/>
            <a:chOff x="0" y="0"/>
            <a:chExt cx="3136392" cy="2258568"/>
          </a:xfrm>
        </p:grpSpPr>
        <p:sp>
          <p:nvSpPr>
            <p:cNvPr id="18" name="Freeform 18"/>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6"/>
              <a:stretch>
                <a:fillRect l="-2002" r="-2002"/>
              </a:stretch>
            </a:blipFill>
          </p:spPr>
        </p:sp>
        <p:sp>
          <p:nvSpPr>
            <p:cNvPr id="19" name="Freeform 19"/>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4"/>
              <a:stretch>
                <a:fillRect l="-8" r="-8"/>
              </a:stretch>
            </a:blipFill>
          </p:spPr>
        </p:sp>
      </p:grpSp>
      <p:grpSp>
        <p:nvGrpSpPr>
          <p:cNvPr id="20" name="Group 20"/>
          <p:cNvGrpSpPr/>
          <p:nvPr/>
        </p:nvGrpSpPr>
        <p:grpSpPr>
          <a:xfrm>
            <a:off x="1236750" y="5610285"/>
            <a:ext cx="4341112" cy="3086100"/>
            <a:chOff x="0" y="0"/>
            <a:chExt cx="1143338" cy="812800"/>
          </a:xfrm>
        </p:grpSpPr>
        <p:sp>
          <p:nvSpPr>
            <p:cNvPr id="21" name="Freeform 21"/>
            <p:cNvSpPr/>
            <p:nvPr/>
          </p:nvSpPr>
          <p:spPr>
            <a:xfrm>
              <a:off x="0" y="0"/>
              <a:ext cx="1143338" cy="812800"/>
            </a:xfrm>
            <a:custGeom>
              <a:avLst/>
              <a:gdLst/>
              <a:ahLst/>
              <a:cxnLst/>
              <a:rect l="l" t="t" r="r" b="b"/>
              <a:pathLst>
                <a:path w="1143338" h="812800">
                  <a:moveTo>
                    <a:pt x="0" y="0"/>
                  </a:moveTo>
                  <a:lnTo>
                    <a:pt x="1143338" y="0"/>
                  </a:lnTo>
                  <a:lnTo>
                    <a:pt x="1143338" y="812800"/>
                  </a:lnTo>
                  <a:lnTo>
                    <a:pt x="0" y="812800"/>
                  </a:lnTo>
                  <a:close/>
                </a:path>
              </a:pathLst>
            </a:custGeom>
            <a:solidFill>
              <a:srgbClr val="000000"/>
            </a:solidFill>
          </p:spPr>
        </p:sp>
        <p:sp>
          <p:nvSpPr>
            <p:cNvPr id="22" name="TextBox 22"/>
            <p:cNvSpPr txBox="1"/>
            <p:nvPr/>
          </p:nvSpPr>
          <p:spPr>
            <a:xfrm>
              <a:off x="0" y="-28575"/>
              <a:ext cx="1143338" cy="841375"/>
            </a:xfrm>
            <a:prstGeom prst="rect">
              <a:avLst/>
            </a:prstGeom>
          </p:spPr>
          <p:txBody>
            <a:bodyPr lIns="50800" tIns="50800" rIns="50800" bIns="50800" rtlCol="0" anchor="ctr"/>
            <a:lstStyle/>
            <a:p>
              <a:pPr algn="ctr">
                <a:lnSpc>
                  <a:spcPts val="2519"/>
                </a:lnSpc>
              </a:pPr>
              <a:endParaRPr/>
            </a:p>
          </p:txBody>
        </p:sp>
      </p:grpSp>
      <p:sp>
        <p:nvSpPr>
          <p:cNvPr id="23" name="TextBox 23"/>
          <p:cNvSpPr txBox="1"/>
          <p:nvPr/>
        </p:nvSpPr>
        <p:spPr>
          <a:xfrm>
            <a:off x="1915441" y="6440411"/>
            <a:ext cx="3146331" cy="1749425"/>
          </a:xfrm>
          <a:prstGeom prst="rect">
            <a:avLst/>
          </a:prstGeom>
        </p:spPr>
        <p:txBody>
          <a:bodyPr lIns="0" tIns="0" rIns="0" bIns="0" rtlCol="0" anchor="t">
            <a:spAutoFit/>
          </a:bodyPr>
          <a:lstStyle/>
          <a:p>
            <a:pPr algn="just">
              <a:lnSpc>
                <a:spcPts val="2799"/>
              </a:lnSpc>
              <a:spcBef>
                <a:spcPct val="0"/>
              </a:spcBef>
            </a:pPr>
            <a:r>
              <a:rPr lang="en-US" sz="1999">
                <a:solidFill>
                  <a:srgbClr val="E5E4DB"/>
                </a:solidFill>
                <a:latin typeface="Open Sans"/>
                <a:ea typeface="Open Sans"/>
                <a:cs typeface="Open Sans"/>
                <a:sym typeface="Open Sans"/>
              </a:rPr>
              <a:t>Chinook Music simulates a digital music store, allowing users to browse and purchase tracks and albums easily.</a:t>
            </a:r>
          </a:p>
        </p:txBody>
      </p:sp>
      <p:sp>
        <p:nvSpPr>
          <p:cNvPr id="24" name="TextBox 24"/>
          <p:cNvSpPr txBox="1"/>
          <p:nvPr/>
        </p:nvSpPr>
        <p:spPr>
          <a:xfrm>
            <a:off x="1915441" y="5846051"/>
            <a:ext cx="2983730" cy="356235"/>
          </a:xfrm>
          <a:prstGeom prst="rect">
            <a:avLst/>
          </a:prstGeom>
        </p:spPr>
        <p:txBody>
          <a:bodyPr lIns="0" tIns="0" rIns="0" bIns="0" rtlCol="0" anchor="t">
            <a:spAutoFit/>
          </a:bodyPr>
          <a:lstStyle/>
          <a:p>
            <a:pPr algn="l">
              <a:lnSpc>
                <a:spcPts val="2939"/>
              </a:lnSpc>
              <a:spcBef>
                <a:spcPct val="0"/>
              </a:spcBef>
            </a:pPr>
            <a:r>
              <a:rPr lang="en-US" sz="2099" b="1">
                <a:solidFill>
                  <a:srgbClr val="E5E4DB"/>
                </a:solidFill>
                <a:latin typeface="Open Sans Bold"/>
                <a:ea typeface="Open Sans Bold"/>
                <a:cs typeface="Open Sans Bold"/>
                <a:sym typeface="Open Sans Bold"/>
              </a:rPr>
              <a:t>Digital Music Store</a:t>
            </a:r>
          </a:p>
        </p:txBody>
      </p:sp>
      <p:sp>
        <p:nvSpPr>
          <p:cNvPr id="25" name="TextBox 25"/>
          <p:cNvSpPr txBox="1"/>
          <p:nvPr/>
        </p:nvSpPr>
        <p:spPr>
          <a:xfrm>
            <a:off x="7558539" y="6078461"/>
            <a:ext cx="3378973" cy="2463800"/>
          </a:xfrm>
          <a:prstGeom prst="rect">
            <a:avLst/>
          </a:prstGeom>
        </p:spPr>
        <p:txBody>
          <a:bodyPr lIns="0" tIns="0" rIns="0" bIns="0" rtlCol="0" anchor="t">
            <a:spAutoFit/>
          </a:bodyPr>
          <a:lstStyle/>
          <a:p>
            <a:pPr algn="just">
              <a:lnSpc>
                <a:spcPts val="2800"/>
              </a:lnSpc>
            </a:pPr>
            <a:endParaRPr/>
          </a:p>
          <a:p>
            <a:pPr algn="just">
              <a:lnSpc>
                <a:spcPts val="2800"/>
              </a:lnSpc>
            </a:pPr>
            <a:r>
              <a:rPr lang="en-US" sz="2000">
                <a:solidFill>
                  <a:srgbClr val="E5E4DB"/>
                </a:solidFill>
                <a:latin typeface="Open Sans"/>
                <a:ea typeface="Open Sans"/>
                <a:cs typeface="Open Sans"/>
                <a:sym typeface="Open Sans"/>
              </a:rPr>
              <a:t>The app features a vast music library across various genres, enabling users to discover both popular and lesser-known track</a:t>
            </a:r>
          </a:p>
          <a:p>
            <a:pPr algn="just">
              <a:lnSpc>
                <a:spcPts val="2800"/>
              </a:lnSpc>
              <a:spcBef>
                <a:spcPct val="0"/>
              </a:spcBef>
            </a:pPr>
            <a:endParaRPr lang="en-US" sz="2000">
              <a:solidFill>
                <a:srgbClr val="E5E4DB"/>
              </a:solidFill>
              <a:latin typeface="Open Sans"/>
              <a:ea typeface="Open Sans"/>
              <a:cs typeface="Open Sans"/>
              <a:sym typeface="Open Sans"/>
            </a:endParaRPr>
          </a:p>
        </p:txBody>
      </p:sp>
      <p:sp>
        <p:nvSpPr>
          <p:cNvPr id="26" name="TextBox 26"/>
          <p:cNvSpPr txBox="1"/>
          <p:nvPr/>
        </p:nvSpPr>
        <p:spPr>
          <a:xfrm>
            <a:off x="7608138" y="5830054"/>
            <a:ext cx="2771937" cy="356235"/>
          </a:xfrm>
          <a:prstGeom prst="rect">
            <a:avLst/>
          </a:prstGeom>
        </p:spPr>
        <p:txBody>
          <a:bodyPr lIns="0" tIns="0" rIns="0" bIns="0" rtlCol="0" anchor="t">
            <a:spAutoFit/>
          </a:bodyPr>
          <a:lstStyle/>
          <a:p>
            <a:pPr algn="l">
              <a:lnSpc>
                <a:spcPts val="2939"/>
              </a:lnSpc>
              <a:spcBef>
                <a:spcPct val="0"/>
              </a:spcBef>
            </a:pPr>
            <a:r>
              <a:rPr lang="en-US" sz="2099" b="1">
                <a:solidFill>
                  <a:srgbClr val="E5E4DB"/>
                </a:solidFill>
                <a:latin typeface="Open Sans Bold"/>
                <a:ea typeface="Open Sans Bold"/>
                <a:cs typeface="Open Sans Bold"/>
                <a:sym typeface="Open Sans Bold"/>
              </a:rPr>
              <a:t>Extensive Library</a:t>
            </a:r>
          </a:p>
        </p:txBody>
      </p:sp>
      <p:sp>
        <p:nvSpPr>
          <p:cNvPr id="27" name="TextBox 27"/>
          <p:cNvSpPr txBox="1"/>
          <p:nvPr/>
        </p:nvSpPr>
        <p:spPr>
          <a:xfrm>
            <a:off x="13190623" y="6430886"/>
            <a:ext cx="3949987" cy="1749425"/>
          </a:xfrm>
          <a:prstGeom prst="rect">
            <a:avLst/>
          </a:prstGeom>
        </p:spPr>
        <p:txBody>
          <a:bodyPr lIns="0" tIns="0" rIns="0" bIns="0" rtlCol="0" anchor="t">
            <a:spAutoFit/>
          </a:bodyPr>
          <a:lstStyle/>
          <a:p>
            <a:pPr algn="just">
              <a:lnSpc>
                <a:spcPts val="2799"/>
              </a:lnSpc>
              <a:spcBef>
                <a:spcPct val="0"/>
              </a:spcBef>
            </a:pPr>
            <a:r>
              <a:rPr lang="en-US" sz="1999">
                <a:solidFill>
                  <a:srgbClr val="E5E4DB"/>
                </a:solidFill>
                <a:latin typeface="Open Sans"/>
                <a:ea typeface="Open Sans"/>
                <a:cs typeface="Open Sans"/>
                <a:sym typeface="Open Sans"/>
              </a:rPr>
              <a:t>Chinook Music offers personalized recommendations based on user preferences, enhancing music discovery and fostering customer loyalty.</a:t>
            </a:r>
          </a:p>
        </p:txBody>
      </p:sp>
      <p:sp>
        <p:nvSpPr>
          <p:cNvPr id="28" name="TextBox 28"/>
          <p:cNvSpPr txBox="1"/>
          <p:nvPr/>
        </p:nvSpPr>
        <p:spPr>
          <a:xfrm>
            <a:off x="13470841" y="5846051"/>
            <a:ext cx="3579197" cy="356235"/>
          </a:xfrm>
          <a:prstGeom prst="rect">
            <a:avLst/>
          </a:prstGeom>
        </p:spPr>
        <p:txBody>
          <a:bodyPr lIns="0" tIns="0" rIns="0" bIns="0" rtlCol="0" anchor="t">
            <a:spAutoFit/>
          </a:bodyPr>
          <a:lstStyle/>
          <a:p>
            <a:pPr algn="l">
              <a:lnSpc>
                <a:spcPts val="2939"/>
              </a:lnSpc>
              <a:spcBef>
                <a:spcPct val="0"/>
              </a:spcBef>
            </a:pPr>
            <a:r>
              <a:rPr lang="en-US" sz="2099" b="1">
                <a:solidFill>
                  <a:srgbClr val="E5E4DB"/>
                </a:solidFill>
                <a:latin typeface="Open Sans Bold"/>
                <a:ea typeface="Open Sans Bold"/>
                <a:cs typeface="Open Sans Bold"/>
                <a:sym typeface="Open Sans Bold"/>
              </a:rPr>
              <a:t>Personalized Experience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2318579" flipH="1">
            <a:off x="508451" y="1398005"/>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318579" flipH="1">
            <a:off x="13483979" y="6030931"/>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rot="3313418" flipH="1">
            <a:off x="13645344" y="1080702"/>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rot="1821707" flipH="1">
            <a:off x="273973" y="6474750"/>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903423" y="2481219"/>
            <a:ext cx="16355877" cy="7135212"/>
          </a:xfrm>
          <a:prstGeom prst="rect">
            <a:avLst/>
          </a:prstGeom>
        </p:spPr>
        <p:txBody>
          <a:bodyPr lIns="0" tIns="0" rIns="0" bIns="0" rtlCol="0" anchor="t">
            <a:spAutoFit/>
          </a:bodyPr>
          <a:lstStyle/>
          <a:p>
            <a:pPr marL="489397" lvl="1" indent="-244698" algn="l">
              <a:lnSpc>
                <a:spcPts val="3242"/>
              </a:lnSpc>
              <a:buFont typeface="Arial"/>
              <a:buChar char="•"/>
            </a:pPr>
            <a:r>
              <a:rPr lang="en-US" sz="2702" dirty="0">
                <a:solidFill>
                  <a:srgbClr val="000000"/>
                </a:solidFill>
                <a:latin typeface="Arimo"/>
                <a:ea typeface="Arimo"/>
                <a:cs typeface="Arimo"/>
                <a:sym typeface="Arimo"/>
              </a:rPr>
              <a:t>Peak Sales Year: The highest track sales in 2019 (1,234 sales) suggest effective marketing strategies that could be replicated in future campaigns to boost demand.</a:t>
            </a:r>
          </a:p>
          <a:p>
            <a:pPr marL="489397" lvl="1" indent="-244698" algn="l">
              <a:lnSpc>
                <a:spcPts val="3242"/>
              </a:lnSpc>
            </a:pPr>
            <a:endParaRPr lang="en-US" sz="2702" dirty="0">
              <a:solidFill>
                <a:srgbClr val="000000"/>
              </a:solidFill>
              <a:latin typeface="Arimo"/>
              <a:ea typeface="Arimo"/>
              <a:cs typeface="Arimo"/>
              <a:sym typeface="Arimo"/>
            </a:endParaRPr>
          </a:p>
          <a:p>
            <a:pPr marL="489397" lvl="1" indent="-244698" algn="l">
              <a:lnSpc>
                <a:spcPts val="3242"/>
              </a:lnSpc>
              <a:buFont typeface="Arial"/>
              <a:buChar char="•"/>
            </a:pPr>
            <a:r>
              <a:rPr lang="en-US" sz="2702" dirty="0">
                <a:solidFill>
                  <a:srgbClr val="000000"/>
                </a:solidFill>
                <a:latin typeface="Arimo"/>
                <a:ea typeface="Arimo"/>
                <a:cs typeface="Arimo"/>
                <a:sym typeface="Arimo"/>
              </a:rPr>
              <a:t>Dominance of Rock: With rock accounting for over 53% of total sales, companies should focus on promoting rock artists and albums, capitalizing on their widespread popularity.</a:t>
            </a:r>
          </a:p>
          <a:p>
            <a:pPr marL="489397" lvl="1" indent="-244698" algn="l">
              <a:lnSpc>
                <a:spcPts val="3242"/>
              </a:lnSpc>
            </a:pPr>
            <a:endParaRPr lang="en-US" sz="2702" dirty="0">
              <a:solidFill>
                <a:srgbClr val="000000"/>
              </a:solidFill>
              <a:latin typeface="Arimo"/>
              <a:ea typeface="Arimo"/>
              <a:cs typeface="Arimo"/>
              <a:sym typeface="Arimo"/>
            </a:endParaRPr>
          </a:p>
          <a:p>
            <a:pPr marL="489397" lvl="1" indent="-244698" algn="l">
              <a:lnSpc>
                <a:spcPts val="3242"/>
              </a:lnSpc>
              <a:buFont typeface="Arial"/>
              <a:buChar char="•"/>
            </a:pPr>
            <a:r>
              <a:rPr lang="en-US" sz="2702" dirty="0">
                <a:solidFill>
                  <a:srgbClr val="000000"/>
                </a:solidFill>
                <a:latin typeface="Arimo"/>
                <a:ea typeface="Arimo"/>
                <a:cs typeface="Arimo"/>
                <a:sym typeface="Arimo"/>
              </a:rPr>
              <a:t>Leading Artist: Jimi Hendrix, as the top-selling artist (2,624 sales), underscores the potential for re-releases or special editions of his work to drive further sales.</a:t>
            </a:r>
          </a:p>
          <a:p>
            <a:pPr marL="489397" lvl="1" indent="-244698" algn="l">
              <a:lnSpc>
                <a:spcPts val="3242"/>
              </a:lnSpc>
            </a:pPr>
            <a:endParaRPr lang="en-US" sz="2702" dirty="0">
              <a:solidFill>
                <a:srgbClr val="000000"/>
              </a:solidFill>
              <a:latin typeface="Arimo"/>
              <a:ea typeface="Arimo"/>
              <a:cs typeface="Arimo"/>
              <a:sym typeface="Arimo"/>
            </a:endParaRPr>
          </a:p>
          <a:p>
            <a:pPr marL="489397" lvl="1" indent="-244698" algn="l">
              <a:lnSpc>
                <a:spcPts val="3242"/>
              </a:lnSpc>
              <a:buFont typeface="Arial"/>
              <a:buChar char="•"/>
            </a:pPr>
            <a:r>
              <a:rPr lang="en-US" sz="2702" dirty="0">
                <a:solidFill>
                  <a:srgbClr val="000000"/>
                </a:solidFill>
                <a:latin typeface="Arimo"/>
                <a:ea typeface="Arimo"/>
                <a:cs typeface="Arimo"/>
                <a:sym typeface="Arimo"/>
              </a:rPr>
              <a:t>Diverse Global Markets: The USA leads in sales (10,406), followed by Canada and Brazil, indicating the need for tailored marketing strategies in these regions while also exploring growth in European markets.</a:t>
            </a:r>
          </a:p>
          <a:p>
            <a:pPr marL="489397" lvl="1" indent="-244698" algn="l">
              <a:lnSpc>
                <a:spcPts val="3242"/>
              </a:lnSpc>
            </a:pPr>
            <a:endParaRPr lang="en-US" sz="2702" dirty="0">
              <a:solidFill>
                <a:srgbClr val="000000"/>
              </a:solidFill>
              <a:latin typeface="Arimo"/>
              <a:ea typeface="Arimo"/>
              <a:cs typeface="Arimo"/>
              <a:sym typeface="Arimo"/>
            </a:endParaRPr>
          </a:p>
          <a:p>
            <a:pPr marL="489397" lvl="1" indent="-244698" algn="l">
              <a:lnSpc>
                <a:spcPts val="3242"/>
              </a:lnSpc>
              <a:buFont typeface="Arial"/>
              <a:buChar char="•"/>
            </a:pPr>
            <a:r>
              <a:rPr lang="en-US" sz="2702" dirty="0">
                <a:solidFill>
                  <a:srgbClr val="000000"/>
                </a:solidFill>
                <a:latin typeface="Arimo"/>
                <a:ea typeface="Arimo"/>
                <a:cs typeface="Arimo"/>
                <a:sym typeface="Arimo"/>
              </a:rPr>
              <a:t>Format Preferences: The preference for MPEG audio files (42,934 sales) highlights the importance of maintaining and promoting this format, while efforts should be made to understand the limited demand for video and protected formats.</a:t>
            </a:r>
          </a:p>
          <a:p>
            <a:pPr marL="489397" lvl="1" indent="-244698" algn="l">
              <a:lnSpc>
                <a:spcPts val="3242"/>
              </a:lnSpc>
            </a:pPr>
            <a:endParaRPr lang="en-US" sz="2702" dirty="0">
              <a:solidFill>
                <a:srgbClr val="000000"/>
              </a:solidFill>
              <a:latin typeface="Arimo"/>
              <a:ea typeface="Arimo"/>
              <a:cs typeface="Arimo"/>
              <a:sym typeface="Arimo"/>
            </a:endParaRPr>
          </a:p>
        </p:txBody>
      </p:sp>
      <p:sp>
        <p:nvSpPr>
          <p:cNvPr id="7" name="TextBox 7"/>
          <p:cNvSpPr txBox="1"/>
          <p:nvPr/>
        </p:nvSpPr>
        <p:spPr>
          <a:xfrm>
            <a:off x="2371315" y="761495"/>
            <a:ext cx="13545369" cy="713054"/>
          </a:xfrm>
          <a:prstGeom prst="rect">
            <a:avLst/>
          </a:prstGeom>
        </p:spPr>
        <p:txBody>
          <a:bodyPr lIns="0" tIns="0" rIns="0" bIns="0" rtlCol="0" anchor="t">
            <a:spAutoFit/>
          </a:bodyPr>
          <a:lstStyle/>
          <a:p>
            <a:pPr algn="ctr">
              <a:lnSpc>
                <a:spcPts val="5043"/>
              </a:lnSpc>
            </a:pPr>
            <a:r>
              <a:rPr lang="en-US" sz="4203" b="1">
                <a:solidFill>
                  <a:srgbClr val="000000"/>
                </a:solidFill>
                <a:latin typeface="Arimo Bold"/>
                <a:ea typeface="Arimo Bold"/>
                <a:cs typeface="Arimo Bold"/>
                <a:sym typeface="Arimo Bold"/>
              </a:rPr>
              <a:t>Strategic Insights for Maximizing Music Record Sales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2318579" flipH="1">
            <a:off x="229628" y="1030159"/>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318579" flipH="1">
            <a:off x="12852851" y="5633790"/>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rot="3313418" flipH="1">
            <a:off x="13224886" y="1030158"/>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rot="1821707" flipH="1">
            <a:off x="235507" y="6382813"/>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38576" y="560718"/>
            <a:ext cx="3924785" cy="907390"/>
          </a:xfrm>
          <a:prstGeom prst="rect">
            <a:avLst/>
          </a:prstGeom>
        </p:spPr>
        <p:txBody>
          <a:bodyPr lIns="0" tIns="0" rIns="0" bIns="0" rtlCol="0" anchor="t">
            <a:spAutoFit/>
          </a:bodyPr>
          <a:lstStyle/>
          <a:p>
            <a:pPr algn="l">
              <a:lnSpc>
                <a:spcPts val="6485"/>
              </a:lnSpc>
            </a:pPr>
            <a:r>
              <a:rPr lang="en-US" sz="5404">
                <a:solidFill>
                  <a:srgbClr val="000000"/>
                </a:solidFill>
                <a:latin typeface="Arimo"/>
                <a:ea typeface="Arimo"/>
                <a:cs typeface="Arimo"/>
                <a:sym typeface="Arimo"/>
              </a:rPr>
              <a:t>Conclusion</a:t>
            </a:r>
          </a:p>
        </p:txBody>
      </p:sp>
      <p:sp>
        <p:nvSpPr>
          <p:cNvPr id="7" name="TextBox 7"/>
          <p:cNvSpPr txBox="1"/>
          <p:nvPr/>
        </p:nvSpPr>
        <p:spPr>
          <a:xfrm>
            <a:off x="587724" y="2640746"/>
            <a:ext cx="17112552" cy="2847897"/>
          </a:xfrm>
          <a:prstGeom prst="rect">
            <a:avLst/>
          </a:prstGeom>
        </p:spPr>
        <p:txBody>
          <a:bodyPr lIns="0" tIns="0" rIns="0" bIns="0" rtlCol="0" anchor="t">
            <a:spAutoFit/>
          </a:bodyPr>
          <a:lstStyle/>
          <a:p>
            <a:pPr marL="652529" lvl="1" indent="-326265" algn="l">
              <a:lnSpc>
                <a:spcPts val="4323"/>
              </a:lnSpc>
              <a:buFont typeface="Arial"/>
              <a:buChar char="•"/>
            </a:pPr>
            <a:r>
              <a:rPr lang="en-US" sz="3602">
                <a:solidFill>
                  <a:srgbClr val="000000"/>
                </a:solidFill>
                <a:latin typeface="Arimo"/>
                <a:ea typeface="Arimo"/>
                <a:cs typeface="Arimo"/>
                <a:sym typeface="Arimo"/>
              </a:rPr>
              <a:t>The analysis of music record sales data reveals a robust physical music market, particularly in rock and classic genres, with clear regional preferences and opportunities for targeted marketing. Companies should leverage the popularity of top-performing artists and genres while addressing the declining interest in less popular formats.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a:off x="1028700" y="7179421"/>
            <a:ext cx="8283355" cy="1635963"/>
          </a:xfrm>
          <a:custGeom>
            <a:avLst/>
            <a:gdLst/>
            <a:ahLst/>
            <a:cxnLst/>
            <a:rect l="l" t="t" r="r" b="b"/>
            <a:pathLst>
              <a:path w="8283355" h="1635963">
                <a:moveTo>
                  <a:pt x="0" y="0"/>
                </a:moveTo>
                <a:lnTo>
                  <a:pt x="8283355" y="0"/>
                </a:lnTo>
                <a:lnTo>
                  <a:pt x="8283355" y="1635963"/>
                </a:lnTo>
                <a:lnTo>
                  <a:pt x="0" y="1635963"/>
                </a:lnTo>
                <a:lnTo>
                  <a:pt x="0" y="0"/>
                </a:lnTo>
                <a:close/>
              </a:path>
            </a:pathLst>
          </a:custGeom>
          <a:blipFill>
            <a:blip r:embed="rId2">
              <a:alphaModFix amt="50000"/>
            </a:blip>
            <a:stretch>
              <a:fillRect/>
            </a:stretch>
          </a:blipFill>
        </p:spPr>
      </p:sp>
      <p:grpSp>
        <p:nvGrpSpPr>
          <p:cNvPr id="3" name="Group 3"/>
          <p:cNvGrpSpPr>
            <a:grpSpLocks noChangeAspect="1"/>
          </p:cNvGrpSpPr>
          <p:nvPr/>
        </p:nvGrpSpPr>
        <p:grpSpPr>
          <a:xfrm>
            <a:off x="1028700" y="2149812"/>
            <a:ext cx="8283355" cy="5964982"/>
            <a:chOff x="0" y="0"/>
            <a:chExt cx="3136392" cy="2258568"/>
          </a:xfrm>
        </p:grpSpPr>
        <p:sp>
          <p:nvSpPr>
            <p:cNvPr id="4" name="Freeform 4"/>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3"/>
              <a:stretch>
                <a:fillRect l="-2198" r="-2198"/>
              </a:stretch>
            </a:blipFill>
          </p:spPr>
        </p:sp>
        <p:sp>
          <p:nvSpPr>
            <p:cNvPr id="5" name="Freeform 5"/>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4"/>
              <a:stretch>
                <a:fillRect l="-8" r="-8"/>
              </a:stretch>
            </a:blipFill>
          </p:spPr>
        </p:sp>
      </p:grpSp>
      <p:sp>
        <p:nvSpPr>
          <p:cNvPr id="6" name="TextBox 6"/>
          <p:cNvSpPr txBox="1"/>
          <p:nvPr/>
        </p:nvSpPr>
        <p:spPr>
          <a:xfrm>
            <a:off x="10319386" y="2107244"/>
            <a:ext cx="4998458" cy="1177290"/>
          </a:xfrm>
          <a:prstGeom prst="rect">
            <a:avLst/>
          </a:prstGeom>
        </p:spPr>
        <p:txBody>
          <a:bodyPr lIns="0" tIns="0" rIns="0" bIns="0" rtlCol="0" anchor="t">
            <a:spAutoFit/>
          </a:bodyPr>
          <a:lstStyle/>
          <a:p>
            <a:pPr algn="l">
              <a:lnSpc>
                <a:spcPts val="9659"/>
              </a:lnSpc>
              <a:spcBef>
                <a:spcPct val="0"/>
              </a:spcBef>
            </a:pPr>
            <a:r>
              <a:rPr lang="en-US" sz="6899">
                <a:solidFill>
                  <a:srgbClr val="1F2020"/>
                </a:solidFill>
                <a:latin typeface="Anton"/>
                <a:ea typeface="Anton"/>
                <a:cs typeface="Anton"/>
                <a:sym typeface="Anton"/>
              </a:rPr>
              <a:t>Project Aim</a:t>
            </a:r>
          </a:p>
        </p:txBody>
      </p:sp>
      <p:sp>
        <p:nvSpPr>
          <p:cNvPr id="7" name="TextBox 7"/>
          <p:cNvSpPr txBox="1"/>
          <p:nvPr/>
        </p:nvSpPr>
        <p:spPr>
          <a:xfrm>
            <a:off x="10440411" y="4331250"/>
            <a:ext cx="5891016" cy="1470660"/>
          </a:xfrm>
          <a:prstGeom prst="rect">
            <a:avLst/>
          </a:prstGeom>
        </p:spPr>
        <p:txBody>
          <a:bodyPr lIns="0" tIns="0" rIns="0" bIns="0" rtlCol="0" anchor="t">
            <a:spAutoFit/>
          </a:bodyPr>
          <a:lstStyle/>
          <a:p>
            <a:pPr algn="l">
              <a:lnSpc>
                <a:spcPts val="2939"/>
              </a:lnSpc>
              <a:spcBef>
                <a:spcPct val="0"/>
              </a:spcBef>
            </a:pPr>
            <a:r>
              <a:rPr lang="en-US" sz="2099" b="1">
                <a:solidFill>
                  <a:srgbClr val="4C4B4B"/>
                </a:solidFill>
                <a:latin typeface="Open Sans Bold"/>
                <a:ea typeface="Open Sans Bold"/>
                <a:cs typeface="Open Sans Bold"/>
                <a:sym typeface="Open Sans Bold"/>
              </a:rPr>
              <a:t>To analyse music record sales data to gain insights and make recommendations for the company's strategy in the physical music market.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a:off x="-200420" y="0"/>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22563" y="6172200"/>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184180" y="6172200"/>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4184180" y="0"/>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6270304" y="1028700"/>
            <a:ext cx="10988996" cy="8543944"/>
          </a:xfrm>
          <a:custGeom>
            <a:avLst/>
            <a:gdLst/>
            <a:ahLst/>
            <a:cxnLst/>
            <a:rect l="l" t="t" r="r" b="b"/>
            <a:pathLst>
              <a:path w="10988996" h="8543944">
                <a:moveTo>
                  <a:pt x="0" y="0"/>
                </a:moveTo>
                <a:lnTo>
                  <a:pt x="10988996" y="0"/>
                </a:lnTo>
                <a:lnTo>
                  <a:pt x="10988996" y="8543944"/>
                </a:lnTo>
                <a:lnTo>
                  <a:pt x="0" y="8543944"/>
                </a:lnTo>
                <a:lnTo>
                  <a:pt x="0" y="0"/>
                </a:lnTo>
                <a:close/>
              </a:path>
            </a:pathLst>
          </a:custGeom>
          <a:blipFill>
            <a:blip r:embed="rId4"/>
            <a:stretch>
              <a:fillRect/>
            </a:stretch>
          </a:blipFill>
        </p:spPr>
      </p:sp>
      <p:sp>
        <p:nvSpPr>
          <p:cNvPr id="7" name="TextBox 7"/>
          <p:cNvSpPr txBox="1"/>
          <p:nvPr/>
        </p:nvSpPr>
        <p:spPr>
          <a:xfrm>
            <a:off x="700672" y="4435370"/>
            <a:ext cx="4615904" cy="695962"/>
          </a:xfrm>
          <a:prstGeom prst="rect">
            <a:avLst/>
          </a:prstGeom>
        </p:spPr>
        <p:txBody>
          <a:bodyPr lIns="0" tIns="0" rIns="0" bIns="0" rtlCol="0" anchor="t">
            <a:spAutoFit/>
          </a:bodyPr>
          <a:lstStyle/>
          <a:p>
            <a:pPr algn="ctr">
              <a:lnSpc>
                <a:spcPts val="5739"/>
              </a:lnSpc>
              <a:spcBef>
                <a:spcPct val="0"/>
              </a:spcBef>
            </a:pPr>
            <a:r>
              <a:rPr lang="en-US" sz="4099" b="1">
                <a:solidFill>
                  <a:srgbClr val="000000"/>
                </a:solidFill>
                <a:latin typeface="Open Sans Bold"/>
                <a:ea typeface="Open Sans Bold"/>
                <a:cs typeface="Open Sans Bold"/>
                <a:sym typeface="Open Sans Bold"/>
              </a:rPr>
              <a:t>Database Schema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1072473" flipH="1">
            <a:off x="156109" y="839146"/>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11129" y="5143500"/>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35744" y="1315227"/>
            <a:ext cx="9398271" cy="8415147"/>
          </a:xfrm>
          <a:prstGeom prst="rect">
            <a:avLst/>
          </a:prstGeom>
        </p:spPr>
        <p:txBody>
          <a:bodyPr lIns="0" tIns="0" rIns="0" bIns="0" rtlCol="0" anchor="t">
            <a:spAutoFit/>
          </a:bodyPr>
          <a:lstStyle/>
          <a:p>
            <a:pPr algn="l">
              <a:lnSpc>
                <a:spcPts val="3023"/>
              </a:lnSpc>
            </a:pPr>
            <a:r>
              <a:rPr lang="en-US" sz="2799" b="1">
                <a:solidFill>
                  <a:srgbClr val="000000"/>
                </a:solidFill>
                <a:latin typeface="Arimo Bold"/>
                <a:ea typeface="Arimo Bold"/>
                <a:cs typeface="Arimo Bold"/>
                <a:sym typeface="Arimo Bold"/>
              </a:rPr>
              <a:t>customer</a:t>
            </a:r>
          </a:p>
          <a:p>
            <a:pPr marL="760908" lvl="1" indent="-380454" algn="l">
              <a:lnSpc>
                <a:spcPts val="3023"/>
              </a:lnSpc>
              <a:buFont typeface="Arial"/>
              <a:buChar char="•"/>
            </a:pPr>
            <a:r>
              <a:rPr lang="en-US" sz="2799">
                <a:solidFill>
                  <a:srgbClr val="000000"/>
                </a:solidFill>
                <a:latin typeface="Arimo"/>
                <a:ea typeface="Arimo"/>
                <a:cs typeface="Arimo"/>
                <a:sym typeface="Arimo"/>
              </a:rPr>
              <a:t>customer_id: Unique identifier assigned to each customer.</a:t>
            </a:r>
          </a:p>
          <a:p>
            <a:pPr marL="760908" lvl="1" indent="-380454" algn="l">
              <a:lnSpc>
                <a:spcPts val="3023"/>
              </a:lnSpc>
              <a:buFont typeface="Arial"/>
              <a:buChar char="•"/>
            </a:pPr>
            <a:r>
              <a:rPr lang="en-US" sz="2799">
                <a:solidFill>
                  <a:srgbClr val="000000"/>
                </a:solidFill>
                <a:latin typeface="Arimo"/>
                <a:ea typeface="Arimo"/>
                <a:cs typeface="Arimo"/>
                <a:sym typeface="Arimo"/>
              </a:rPr>
              <a:t>first_name: The given name or first name of a customer.</a:t>
            </a:r>
          </a:p>
          <a:p>
            <a:pPr marL="760908" lvl="1" indent="-380454" algn="l">
              <a:lnSpc>
                <a:spcPts val="3023"/>
              </a:lnSpc>
              <a:buFont typeface="Arial"/>
              <a:buChar char="•"/>
            </a:pPr>
            <a:r>
              <a:rPr lang="en-US" sz="2799">
                <a:solidFill>
                  <a:srgbClr val="000000"/>
                </a:solidFill>
                <a:latin typeface="Arimo"/>
                <a:ea typeface="Arimo"/>
                <a:cs typeface="Arimo"/>
                <a:sym typeface="Arimo"/>
              </a:rPr>
              <a:t>last_name: The surname or family name of a customer.</a:t>
            </a:r>
          </a:p>
          <a:p>
            <a:pPr marL="760908" lvl="1" indent="-380454" algn="l">
              <a:lnSpc>
                <a:spcPts val="3023"/>
              </a:lnSpc>
              <a:buFont typeface="Arial"/>
              <a:buChar char="•"/>
            </a:pPr>
            <a:r>
              <a:rPr lang="en-US" sz="2799">
                <a:solidFill>
                  <a:srgbClr val="000000"/>
                </a:solidFill>
                <a:latin typeface="Arimo"/>
                <a:ea typeface="Arimo"/>
                <a:cs typeface="Arimo"/>
                <a:sym typeface="Arimo"/>
              </a:rPr>
              <a:t>company: The name of the company associated with a customer.</a:t>
            </a:r>
          </a:p>
          <a:p>
            <a:pPr marL="760908" lvl="1" indent="-380454" algn="l">
              <a:lnSpc>
                <a:spcPts val="3023"/>
              </a:lnSpc>
              <a:buFont typeface="Arial"/>
              <a:buChar char="•"/>
            </a:pPr>
            <a:r>
              <a:rPr lang="en-US" sz="2799">
                <a:solidFill>
                  <a:srgbClr val="000000"/>
                </a:solidFill>
                <a:latin typeface="Arimo"/>
                <a:ea typeface="Arimo"/>
                <a:cs typeface="Arimo"/>
                <a:sym typeface="Arimo"/>
              </a:rPr>
              <a:t>address: The street address of a customer's location.</a:t>
            </a:r>
          </a:p>
          <a:p>
            <a:pPr marL="760908" lvl="1" indent="-380454" algn="l">
              <a:lnSpc>
                <a:spcPts val="3023"/>
              </a:lnSpc>
              <a:buFont typeface="Arial"/>
              <a:buChar char="•"/>
            </a:pPr>
            <a:r>
              <a:rPr lang="en-US" sz="2799">
                <a:solidFill>
                  <a:srgbClr val="000000"/>
                </a:solidFill>
                <a:latin typeface="Arimo"/>
                <a:ea typeface="Arimo"/>
                <a:cs typeface="Arimo"/>
                <a:sym typeface="Arimo"/>
              </a:rPr>
              <a:t>city: The city where a customer is located.</a:t>
            </a:r>
          </a:p>
          <a:p>
            <a:pPr marL="760908" lvl="1" indent="-380454" algn="l">
              <a:lnSpc>
                <a:spcPts val="3023"/>
              </a:lnSpc>
              <a:buFont typeface="Arial"/>
              <a:buChar char="•"/>
            </a:pPr>
            <a:r>
              <a:rPr lang="en-US" sz="2799">
                <a:solidFill>
                  <a:srgbClr val="000000"/>
                </a:solidFill>
                <a:latin typeface="Arimo"/>
                <a:ea typeface="Arimo"/>
                <a:cs typeface="Arimo"/>
                <a:sym typeface="Arimo"/>
              </a:rPr>
              <a:t>state: The state or province where a customer is located.</a:t>
            </a:r>
          </a:p>
          <a:p>
            <a:pPr marL="760908" lvl="1" indent="-380454" algn="l">
              <a:lnSpc>
                <a:spcPts val="3023"/>
              </a:lnSpc>
              <a:buFont typeface="Arial"/>
              <a:buChar char="•"/>
            </a:pPr>
            <a:r>
              <a:rPr lang="en-US" sz="2799">
                <a:solidFill>
                  <a:srgbClr val="000000"/>
                </a:solidFill>
                <a:latin typeface="Arimo"/>
                <a:ea typeface="Arimo"/>
                <a:cs typeface="Arimo"/>
                <a:sym typeface="Arimo"/>
              </a:rPr>
              <a:t>country: The country where a customer is located.</a:t>
            </a:r>
          </a:p>
          <a:p>
            <a:pPr marL="760908" lvl="1" indent="-380454" algn="l">
              <a:lnSpc>
                <a:spcPts val="3023"/>
              </a:lnSpc>
              <a:buFont typeface="Arial"/>
              <a:buChar char="•"/>
            </a:pPr>
            <a:r>
              <a:rPr lang="en-US" sz="2799">
                <a:solidFill>
                  <a:srgbClr val="000000"/>
                </a:solidFill>
                <a:latin typeface="Arimo"/>
                <a:ea typeface="Arimo"/>
                <a:cs typeface="Arimo"/>
                <a:sym typeface="Arimo"/>
              </a:rPr>
              <a:t>postal_code: The postal or zip code of a customer's address.</a:t>
            </a:r>
          </a:p>
          <a:p>
            <a:pPr marL="760908" lvl="1" indent="-380454" algn="l">
              <a:lnSpc>
                <a:spcPts val="3023"/>
              </a:lnSpc>
              <a:buFont typeface="Arial"/>
              <a:buChar char="•"/>
            </a:pPr>
            <a:r>
              <a:rPr lang="en-US" sz="2799">
                <a:solidFill>
                  <a:srgbClr val="000000"/>
                </a:solidFill>
                <a:latin typeface="Arimo"/>
                <a:ea typeface="Arimo"/>
                <a:cs typeface="Arimo"/>
                <a:sym typeface="Arimo"/>
              </a:rPr>
              <a:t>phone: The phone number of a customer.</a:t>
            </a:r>
          </a:p>
          <a:p>
            <a:pPr marL="760908" lvl="1" indent="-380454" algn="l">
              <a:lnSpc>
                <a:spcPts val="3023"/>
              </a:lnSpc>
              <a:buFont typeface="Arial"/>
              <a:buChar char="•"/>
            </a:pPr>
            <a:r>
              <a:rPr lang="en-US" sz="2799">
                <a:solidFill>
                  <a:srgbClr val="000000"/>
                </a:solidFill>
                <a:latin typeface="Arimo"/>
                <a:ea typeface="Arimo"/>
                <a:cs typeface="Arimo"/>
                <a:sym typeface="Arimo"/>
              </a:rPr>
              <a:t>fax: The fax number associated with a customer.</a:t>
            </a:r>
          </a:p>
          <a:p>
            <a:pPr marL="760908" lvl="1" indent="-380454" algn="l">
              <a:lnSpc>
                <a:spcPts val="3023"/>
              </a:lnSpc>
              <a:buFont typeface="Arial"/>
              <a:buChar char="•"/>
            </a:pPr>
            <a:r>
              <a:rPr lang="en-US" sz="2799">
                <a:solidFill>
                  <a:srgbClr val="000000"/>
                </a:solidFill>
                <a:latin typeface="Arimo"/>
                <a:ea typeface="Arimo"/>
                <a:cs typeface="Arimo"/>
                <a:sym typeface="Arimo"/>
              </a:rPr>
              <a:t>email: The email address of a customer.</a:t>
            </a:r>
          </a:p>
          <a:p>
            <a:pPr marL="760908" lvl="1" indent="-380454" algn="l">
              <a:lnSpc>
                <a:spcPts val="3023"/>
              </a:lnSpc>
              <a:buFont typeface="Arial"/>
              <a:buChar char="•"/>
            </a:pPr>
            <a:r>
              <a:rPr lang="en-US" sz="2799">
                <a:solidFill>
                  <a:srgbClr val="000000"/>
                </a:solidFill>
                <a:latin typeface="Arimo"/>
                <a:ea typeface="Arimo"/>
                <a:cs typeface="Arimo"/>
                <a:sym typeface="Arimo"/>
              </a:rPr>
              <a:t>support_rep_id: The employee ID of the support representative assigned to a customer.</a:t>
            </a:r>
          </a:p>
          <a:p>
            <a:pPr marL="760908" lvl="1" indent="-380454" algn="l">
              <a:lnSpc>
                <a:spcPts val="3023"/>
              </a:lnSpc>
            </a:pPr>
            <a:endParaRPr lang="en-US" sz="2799">
              <a:solidFill>
                <a:srgbClr val="000000"/>
              </a:solidFill>
              <a:latin typeface="Arimo"/>
              <a:ea typeface="Arimo"/>
              <a:cs typeface="Arimo"/>
              <a:sym typeface="Arimo"/>
            </a:endParaRPr>
          </a:p>
        </p:txBody>
      </p:sp>
      <p:sp>
        <p:nvSpPr>
          <p:cNvPr id="5" name="TextBox 5"/>
          <p:cNvSpPr txBox="1"/>
          <p:nvPr/>
        </p:nvSpPr>
        <p:spPr>
          <a:xfrm>
            <a:off x="508050" y="225180"/>
            <a:ext cx="13543844" cy="1080522"/>
          </a:xfrm>
          <a:prstGeom prst="rect">
            <a:avLst/>
          </a:prstGeom>
        </p:spPr>
        <p:txBody>
          <a:bodyPr lIns="0" tIns="0" rIns="0" bIns="0" rtlCol="0" anchor="t">
            <a:spAutoFit/>
          </a:bodyPr>
          <a:lstStyle/>
          <a:p>
            <a:pPr algn="l">
              <a:lnSpc>
                <a:spcPts val="5512"/>
              </a:lnSpc>
            </a:pPr>
            <a:r>
              <a:rPr lang="en-US" sz="5404" b="1">
                <a:solidFill>
                  <a:srgbClr val="000000"/>
                </a:solidFill>
                <a:latin typeface="Arimo Bold"/>
                <a:ea typeface="Arimo Bold"/>
                <a:cs typeface="Arimo Bold"/>
                <a:sym typeface="Arimo Bold"/>
              </a:rPr>
              <a:t>Data Overview</a:t>
            </a:r>
          </a:p>
        </p:txBody>
      </p:sp>
      <p:sp>
        <p:nvSpPr>
          <p:cNvPr id="6" name="Freeform 6"/>
          <p:cNvSpPr/>
          <p:nvPr/>
        </p:nvSpPr>
        <p:spPr>
          <a:xfrm>
            <a:off x="14051894" y="0"/>
            <a:ext cx="4103820" cy="4114800"/>
          </a:xfrm>
          <a:custGeom>
            <a:avLst/>
            <a:gdLst/>
            <a:ahLst/>
            <a:cxnLst/>
            <a:rect l="l" t="t" r="r" b="b"/>
            <a:pathLst>
              <a:path w="4103820" h="4114800">
                <a:moveTo>
                  <a:pt x="0" y="0"/>
                </a:moveTo>
                <a:lnTo>
                  <a:pt x="4103820" y="0"/>
                </a:lnTo>
                <a:lnTo>
                  <a:pt x="410382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7" name="Freeform 7"/>
          <p:cNvSpPr/>
          <p:nvPr/>
        </p:nvSpPr>
        <p:spPr>
          <a:xfrm rot="243561" flipH="1">
            <a:off x="13593658" y="6733946"/>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9634015" y="1286652"/>
            <a:ext cx="8586023" cy="7143750"/>
          </a:xfrm>
          <a:prstGeom prst="rect">
            <a:avLst/>
          </a:prstGeom>
        </p:spPr>
        <p:txBody>
          <a:bodyPr lIns="0" tIns="0" rIns="0" bIns="0" rtlCol="0" anchor="t">
            <a:spAutoFit/>
          </a:bodyPr>
          <a:lstStyle/>
          <a:p>
            <a:pPr algn="l">
              <a:lnSpc>
                <a:spcPts val="3362"/>
              </a:lnSpc>
            </a:pPr>
            <a:r>
              <a:rPr lang="en-US" sz="2802" b="1" dirty="0">
                <a:solidFill>
                  <a:srgbClr val="000000"/>
                </a:solidFill>
                <a:latin typeface="Arimo Bold"/>
                <a:ea typeface="Arimo Bold"/>
                <a:cs typeface="Arimo Bold"/>
                <a:sym typeface="Arimo Bold"/>
              </a:rPr>
              <a:t>invoice</a:t>
            </a:r>
          </a:p>
          <a:p>
            <a:pPr marL="754640" lvl="1" indent="-377320" algn="l">
              <a:lnSpc>
                <a:spcPts val="3362"/>
              </a:lnSpc>
              <a:buFont typeface="Arial"/>
              <a:buChar char="•"/>
            </a:pPr>
            <a:r>
              <a:rPr lang="en-US" sz="2802" dirty="0" err="1">
                <a:solidFill>
                  <a:srgbClr val="000000"/>
                </a:solidFill>
                <a:latin typeface="Arimo"/>
                <a:ea typeface="Arimo"/>
                <a:cs typeface="Arimo"/>
                <a:sym typeface="Arimo"/>
              </a:rPr>
              <a:t>invoice_id</a:t>
            </a:r>
            <a:r>
              <a:rPr lang="en-US" sz="2802" dirty="0">
                <a:solidFill>
                  <a:srgbClr val="000000"/>
                </a:solidFill>
                <a:latin typeface="Arimo"/>
                <a:ea typeface="Arimo"/>
                <a:cs typeface="Arimo"/>
                <a:sym typeface="Arimo"/>
              </a:rPr>
              <a:t>: Unique identifier assigned to each invoice.</a:t>
            </a:r>
          </a:p>
          <a:p>
            <a:pPr marL="754640" lvl="1" indent="-377320" algn="l">
              <a:lnSpc>
                <a:spcPts val="3362"/>
              </a:lnSpc>
              <a:buFont typeface="Arial"/>
              <a:buChar char="•"/>
            </a:pPr>
            <a:r>
              <a:rPr lang="en-US" sz="2802" dirty="0" err="1">
                <a:solidFill>
                  <a:srgbClr val="000000"/>
                </a:solidFill>
                <a:latin typeface="Arimo"/>
                <a:ea typeface="Arimo"/>
                <a:cs typeface="Arimo"/>
                <a:sym typeface="Arimo"/>
              </a:rPr>
              <a:t>customer_id</a:t>
            </a:r>
            <a:r>
              <a:rPr lang="en-US" sz="2802" dirty="0">
                <a:solidFill>
                  <a:srgbClr val="000000"/>
                </a:solidFill>
                <a:latin typeface="Arimo"/>
                <a:ea typeface="Arimo"/>
                <a:cs typeface="Arimo"/>
                <a:sym typeface="Arimo"/>
              </a:rPr>
              <a:t>: The customer ID associated with the invoice.</a:t>
            </a:r>
          </a:p>
          <a:p>
            <a:pPr marL="754640" lvl="1" indent="-377320" algn="l">
              <a:lnSpc>
                <a:spcPts val="3362"/>
              </a:lnSpc>
              <a:buFont typeface="Arial"/>
              <a:buChar char="•"/>
            </a:pPr>
            <a:r>
              <a:rPr lang="en-US" sz="2802" dirty="0" err="1">
                <a:solidFill>
                  <a:srgbClr val="000000"/>
                </a:solidFill>
                <a:latin typeface="Arimo"/>
                <a:ea typeface="Arimo"/>
                <a:cs typeface="Arimo"/>
                <a:sym typeface="Arimo"/>
              </a:rPr>
              <a:t>invoice_date</a:t>
            </a:r>
            <a:r>
              <a:rPr lang="en-US" sz="2802" dirty="0">
                <a:solidFill>
                  <a:srgbClr val="000000"/>
                </a:solidFill>
                <a:latin typeface="Arimo"/>
                <a:ea typeface="Arimo"/>
                <a:cs typeface="Arimo"/>
                <a:sym typeface="Arimo"/>
              </a:rPr>
              <a:t>: The date when the invoice was generated or issued.</a:t>
            </a:r>
          </a:p>
          <a:p>
            <a:pPr marL="754640" lvl="1" indent="-377320" algn="l">
              <a:lnSpc>
                <a:spcPts val="3362"/>
              </a:lnSpc>
              <a:buFont typeface="Arial"/>
              <a:buChar char="•"/>
            </a:pPr>
            <a:r>
              <a:rPr lang="en-US" sz="2802" dirty="0" err="1">
                <a:solidFill>
                  <a:srgbClr val="000000"/>
                </a:solidFill>
                <a:latin typeface="Arimo"/>
                <a:ea typeface="Arimo"/>
                <a:cs typeface="Arimo"/>
                <a:sym typeface="Arimo"/>
              </a:rPr>
              <a:t>billing_address</a:t>
            </a:r>
            <a:r>
              <a:rPr lang="en-US" sz="2802" dirty="0">
                <a:solidFill>
                  <a:srgbClr val="000000"/>
                </a:solidFill>
                <a:latin typeface="Arimo"/>
                <a:ea typeface="Arimo"/>
                <a:cs typeface="Arimo"/>
                <a:sym typeface="Arimo"/>
              </a:rPr>
              <a:t>: The street address used for billing purposes.</a:t>
            </a:r>
          </a:p>
          <a:p>
            <a:pPr marL="754640" lvl="1" indent="-377320" algn="l">
              <a:lnSpc>
                <a:spcPts val="3362"/>
              </a:lnSpc>
              <a:buFont typeface="Arial"/>
              <a:buChar char="•"/>
            </a:pPr>
            <a:r>
              <a:rPr lang="en-US" sz="2802" dirty="0" err="1">
                <a:solidFill>
                  <a:srgbClr val="000000"/>
                </a:solidFill>
                <a:latin typeface="Arimo"/>
                <a:ea typeface="Arimo"/>
                <a:cs typeface="Arimo"/>
                <a:sym typeface="Arimo"/>
              </a:rPr>
              <a:t>billing_city</a:t>
            </a:r>
            <a:r>
              <a:rPr lang="en-US" sz="2802" dirty="0">
                <a:solidFill>
                  <a:srgbClr val="000000"/>
                </a:solidFill>
                <a:latin typeface="Arimo"/>
                <a:ea typeface="Arimo"/>
                <a:cs typeface="Arimo"/>
                <a:sym typeface="Arimo"/>
              </a:rPr>
              <a:t>: The city used for billing purposes.</a:t>
            </a:r>
          </a:p>
          <a:p>
            <a:pPr marL="754640" lvl="1" indent="-377320" algn="l">
              <a:lnSpc>
                <a:spcPts val="3362"/>
              </a:lnSpc>
              <a:buFont typeface="Arial"/>
              <a:buChar char="•"/>
            </a:pPr>
            <a:r>
              <a:rPr lang="en-US" sz="2802" dirty="0" err="1">
                <a:solidFill>
                  <a:srgbClr val="000000"/>
                </a:solidFill>
                <a:latin typeface="Arimo"/>
                <a:ea typeface="Arimo"/>
                <a:cs typeface="Arimo"/>
                <a:sym typeface="Arimo"/>
              </a:rPr>
              <a:t>billing_state</a:t>
            </a:r>
            <a:r>
              <a:rPr lang="en-US" sz="2802" dirty="0">
                <a:solidFill>
                  <a:srgbClr val="000000"/>
                </a:solidFill>
                <a:latin typeface="Arimo"/>
                <a:ea typeface="Arimo"/>
                <a:cs typeface="Arimo"/>
                <a:sym typeface="Arimo"/>
              </a:rPr>
              <a:t>: The state or province used for billing purposes.</a:t>
            </a:r>
          </a:p>
          <a:p>
            <a:pPr marL="754640" lvl="1" indent="-377320" algn="l">
              <a:lnSpc>
                <a:spcPts val="3362"/>
              </a:lnSpc>
              <a:buFont typeface="Arial"/>
              <a:buChar char="•"/>
            </a:pPr>
            <a:r>
              <a:rPr lang="en-US" sz="2802" dirty="0" err="1">
                <a:solidFill>
                  <a:srgbClr val="000000"/>
                </a:solidFill>
                <a:latin typeface="Arimo"/>
                <a:ea typeface="Arimo"/>
                <a:cs typeface="Arimo"/>
                <a:sym typeface="Arimo"/>
              </a:rPr>
              <a:t>billing_country</a:t>
            </a:r>
            <a:r>
              <a:rPr lang="en-US" sz="2802" dirty="0">
                <a:solidFill>
                  <a:srgbClr val="000000"/>
                </a:solidFill>
                <a:latin typeface="Arimo"/>
                <a:ea typeface="Arimo"/>
                <a:cs typeface="Arimo"/>
                <a:sym typeface="Arimo"/>
              </a:rPr>
              <a:t>: The country used for billing purposes.</a:t>
            </a:r>
          </a:p>
          <a:p>
            <a:pPr marL="754640" lvl="1" indent="-377320" algn="l">
              <a:lnSpc>
                <a:spcPts val="3362"/>
              </a:lnSpc>
              <a:buFont typeface="Arial"/>
              <a:buChar char="•"/>
            </a:pPr>
            <a:r>
              <a:rPr lang="en-US" sz="2802" dirty="0" err="1">
                <a:solidFill>
                  <a:srgbClr val="000000"/>
                </a:solidFill>
                <a:latin typeface="Arimo"/>
                <a:ea typeface="Arimo"/>
                <a:cs typeface="Arimo"/>
                <a:sym typeface="Arimo"/>
              </a:rPr>
              <a:t>billing_postal_code</a:t>
            </a:r>
            <a:r>
              <a:rPr lang="en-US" sz="2802" dirty="0">
                <a:solidFill>
                  <a:srgbClr val="000000"/>
                </a:solidFill>
                <a:latin typeface="Arimo"/>
                <a:ea typeface="Arimo"/>
                <a:cs typeface="Arimo"/>
                <a:sym typeface="Arimo"/>
              </a:rPr>
              <a:t>: The postal or zip code used for billing purposes.</a:t>
            </a:r>
          </a:p>
          <a:p>
            <a:pPr marL="754640" lvl="1" indent="-377320" algn="l">
              <a:lnSpc>
                <a:spcPts val="3362"/>
              </a:lnSpc>
              <a:buFont typeface="Arial"/>
              <a:buChar char="•"/>
            </a:pPr>
            <a:r>
              <a:rPr lang="en-US" sz="2802" dirty="0">
                <a:solidFill>
                  <a:srgbClr val="000000"/>
                </a:solidFill>
                <a:latin typeface="Arimo"/>
                <a:ea typeface="Arimo"/>
                <a:cs typeface="Arimo"/>
                <a:sym typeface="Arimo"/>
              </a:rPr>
              <a:t>total: The total amount due on the invoice.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rot="-1523675" flipH="1">
            <a:off x="358795" y="6237949"/>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78939" y="10083"/>
            <a:ext cx="4103820" cy="4114800"/>
          </a:xfrm>
          <a:custGeom>
            <a:avLst/>
            <a:gdLst/>
            <a:ahLst/>
            <a:cxnLst/>
            <a:rect l="l" t="t" r="r" b="b"/>
            <a:pathLst>
              <a:path w="4103820" h="4114800">
                <a:moveTo>
                  <a:pt x="0" y="0"/>
                </a:moveTo>
                <a:lnTo>
                  <a:pt x="4103819" y="0"/>
                </a:lnTo>
                <a:lnTo>
                  <a:pt x="4103819"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34436"/>
            <a:ext cx="9113445" cy="8074898"/>
          </a:xfrm>
          <a:prstGeom prst="rect">
            <a:avLst/>
          </a:prstGeom>
        </p:spPr>
        <p:txBody>
          <a:bodyPr lIns="0" tIns="0" rIns="0" bIns="0" rtlCol="0" anchor="t">
            <a:spAutoFit/>
          </a:bodyPr>
          <a:lstStyle/>
          <a:p>
            <a:pPr algn="l">
              <a:lnSpc>
                <a:spcPts val="3530"/>
              </a:lnSpc>
            </a:pPr>
            <a:r>
              <a:rPr lang="en-US" sz="2802" b="1">
                <a:solidFill>
                  <a:srgbClr val="000000"/>
                </a:solidFill>
                <a:latin typeface="Arimo Bold"/>
                <a:ea typeface="Arimo Bold"/>
                <a:cs typeface="Arimo Bold"/>
                <a:sym typeface="Arimo Bold"/>
              </a:rPr>
              <a:t>invoice</a:t>
            </a:r>
          </a:p>
          <a:p>
            <a:pPr marL="770951" lvl="1" indent="-385475" algn="l">
              <a:lnSpc>
                <a:spcPts val="3530"/>
              </a:lnSpc>
              <a:buFont typeface="Arial"/>
              <a:buChar char="•"/>
            </a:pPr>
            <a:r>
              <a:rPr lang="en-US" sz="2802">
                <a:solidFill>
                  <a:srgbClr val="000000"/>
                </a:solidFill>
                <a:latin typeface="Arimo"/>
                <a:ea typeface="Arimo"/>
                <a:cs typeface="Arimo"/>
                <a:sym typeface="Arimo"/>
              </a:rPr>
              <a:t>invoice_id: Unique identifier assigned to each invoice.</a:t>
            </a:r>
          </a:p>
          <a:p>
            <a:pPr marL="770951" lvl="1" indent="-385475" algn="l">
              <a:lnSpc>
                <a:spcPts val="3530"/>
              </a:lnSpc>
              <a:buFont typeface="Arial"/>
              <a:buChar char="•"/>
            </a:pPr>
            <a:r>
              <a:rPr lang="en-US" sz="2802">
                <a:solidFill>
                  <a:srgbClr val="000000"/>
                </a:solidFill>
                <a:latin typeface="Arimo"/>
                <a:ea typeface="Arimo"/>
                <a:cs typeface="Arimo"/>
                <a:sym typeface="Arimo"/>
              </a:rPr>
              <a:t>customer_id: The customer ID associated with the invoice.</a:t>
            </a:r>
          </a:p>
          <a:p>
            <a:pPr marL="770951" lvl="1" indent="-385475" algn="l">
              <a:lnSpc>
                <a:spcPts val="3530"/>
              </a:lnSpc>
              <a:buFont typeface="Arial"/>
              <a:buChar char="•"/>
            </a:pPr>
            <a:r>
              <a:rPr lang="en-US" sz="2802">
                <a:solidFill>
                  <a:srgbClr val="000000"/>
                </a:solidFill>
                <a:latin typeface="Arimo"/>
                <a:ea typeface="Arimo"/>
                <a:cs typeface="Arimo"/>
                <a:sym typeface="Arimo"/>
              </a:rPr>
              <a:t>invoice_date: The date when the invoice was generated or issued.</a:t>
            </a:r>
          </a:p>
          <a:p>
            <a:pPr marL="770951" lvl="1" indent="-385475" algn="l">
              <a:lnSpc>
                <a:spcPts val="3530"/>
              </a:lnSpc>
              <a:buFont typeface="Arial"/>
              <a:buChar char="•"/>
            </a:pPr>
            <a:r>
              <a:rPr lang="en-US" sz="2802">
                <a:solidFill>
                  <a:srgbClr val="000000"/>
                </a:solidFill>
                <a:latin typeface="Arimo"/>
                <a:ea typeface="Arimo"/>
                <a:cs typeface="Arimo"/>
                <a:sym typeface="Arimo"/>
              </a:rPr>
              <a:t>billing_address: The street address used for billing purposes.</a:t>
            </a:r>
          </a:p>
          <a:p>
            <a:pPr marL="770951" lvl="1" indent="-385475" algn="l">
              <a:lnSpc>
                <a:spcPts val="3530"/>
              </a:lnSpc>
              <a:buFont typeface="Arial"/>
              <a:buChar char="•"/>
            </a:pPr>
            <a:r>
              <a:rPr lang="en-US" sz="2802">
                <a:solidFill>
                  <a:srgbClr val="000000"/>
                </a:solidFill>
                <a:latin typeface="Arimo"/>
                <a:ea typeface="Arimo"/>
                <a:cs typeface="Arimo"/>
                <a:sym typeface="Arimo"/>
              </a:rPr>
              <a:t>billing_city: The city used for billing purposes.</a:t>
            </a:r>
          </a:p>
          <a:p>
            <a:pPr marL="770951" lvl="1" indent="-385475" algn="l">
              <a:lnSpc>
                <a:spcPts val="3530"/>
              </a:lnSpc>
              <a:buFont typeface="Arial"/>
              <a:buChar char="•"/>
            </a:pPr>
            <a:r>
              <a:rPr lang="en-US" sz="2802">
                <a:solidFill>
                  <a:srgbClr val="000000"/>
                </a:solidFill>
                <a:latin typeface="Arimo"/>
                <a:ea typeface="Arimo"/>
                <a:cs typeface="Arimo"/>
                <a:sym typeface="Arimo"/>
              </a:rPr>
              <a:t>billing_state: The state or province used for billing purposes.</a:t>
            </a:r>
          </a:p>
          <a:p>
            <a:pPr marL="770951" lvl="1" indent="-385475" algn="l">
              <a:lnSpc>
                <a:spcPts val="3530"/>
              </a:lnSpc>
              <a:buFont typeface="Arial"/>
              <a:buChar char="•"/>
            </a:pPr>
            <a:r>
              <a:rPr lang="en-US" sz="2802">
                <a:solidFill>
                  <a:srgbClr val="000000"/>
                </a:solidFill>
                <a:latin typeface="Arimo"/>
                <a:ea typeface="Arimo"/>
                <a:cs typeface="Arimo"/>
                <a:sym typeface="Arimo"/>
              </a:rPr>
              <a:t>billing_country: The country used for billing purposes.</a:t>
            </a:r>
          </a:p>
          <a:p>
            <a:pPr marL="770951" lvl="1" indent="-385475" algn="l">
              <a:lnSpc>
                <a:spcPts val="3530"/>
              </a:lnSpc>
              <a:buFont typeface="Arial"/>
              <a:buChar char="•"/>
            </a:pPr>
            <a:r>
              <a:rPr lang="en-US" sz="2802">
                <a:solidFill>
                  <a:srgbClr val="000000"/>
                </a:solidFill>
                <a:latin typeface="Arimo"/>
                <a:ea typeface="Arimo"/>
                <a:cs typeface="Arimo"/>
                <a:sym typeface="Arimo"/>
              </a:rPr>
              <a:t>billing_postal_code: The postal or zip code used for billing purposes.</a:t>
            </a:r>
          </a:p>
          <a:p>
            <a:pPr marL="770951" lvl="1" indent="-385475" algn="l">
              <a:lnSpc>
                <a:spcPts val="3530"/>
              </a:lnSpc>
              <a:buFont typeface="Arial"/>
              <a:buChar char="•"/>
            </a:pPr>
            <a:r>
              <a:rPr lang="en-US" sz="2802">
                <a:solidFill>
                  <a:srgbClr val="000000"/>
                </a:solidFill>
                <a:latin typeface="Arimo"/>
                <a:ea typeface="Arimo"/>
                <a:cs typeface="Arimo"/>
                <a:sym typeface="Arimo"/>
              </a:rPr>
              <a:t>total: The total amount due on the invoice.</a:t>
            </a:r>
          </a:p>
          <a:p>
            <a:pPr marL="770951" lvl="1" indent="-385475" algn="l">
              <a:lnSpc>
                <a:spcPts val="3530"/>
              </a:lnSpc>
            </a:pPr>
            <a:endParaRPr lang="en-US" sz="2802">
              <a:solidFill>
                <a:srgbClr val="000000"/>
              </a:solidFill>
              <a:latin typeface="Arimo"/>
              <a:ea typeface="Arimo"/>
              <a:cs typeface="Arimo"/>
              <a:sym typeface="Arimo"/>
            </a:endParaRPr>
          </a:p>
        </p:txBody>
      </p:sp>
      <p:sp>
        <p:nvSpPr>
          <p:cNvPr id="5" name="Freeform 5"/>
          <p:cNvSpPr/>
          <p:nvPr/>
        </p:nvSpPr>
        <p:spPr>
          <a:xfrm rot="4102434" flipH="1">
            <a:off x="13411614" y="1513549"/>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12140500" y="6172200"/>
            <a:ext cx="4103820" cy="4114800"/>
          </a:xfrm>
          <a:custGeom>
            <a:avLst/>
            <a:gdLst/>
            <a:ahLst/>
            <a:cxnLst/>
            <a:rect l="l" t="t" r="r" b="b"/>
            <a:pathLst>
              <a:path w="4103820" h="4114800">
                <a:moveTo>
                  <a:pt x="0" y="0"/>
                </a:moveTo>
                <a:lnTo>
                  <a:pt x="4103819" y="0"/>
                </a:lnTo>
                <a:lnTo>
                  <a:pt x="4103819"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510369" y="1134436"/>
            <a:ext cx="6552265" cy="6284198"/>
          </a:xfrm>
          <a:prstGeom prst="rect">
            <a:avLst/>
          </a:prstGeom>
        </p:spPr>
        <p:txBody>
          <a:bodyPr lIns="0" tIns="0" rIns="0" bIns="0" rtlCol="0" anchor="t">
            <a:spAutoFit/>
          </a:bodyPr>
          <a:lstStyle/>
          <a:p>
            <a:pPr algn="l">
              <a:lnSpc>
                <a:spcPts val="3530"/>
              </a:lnSpc>
            </a:pPr>
            <a:endParaRPr/>
          </a:p>
          <a:p>
            <a:pPr algn="l">
              <a:lnSpc>
                <a:spcPts val="3530"/>
              </a:lnSpc>
            </a:pPr>
            <a:r>
              <a:rPr lang="en-US" sz="2802" b="1">
                <a:solidFill>
                  <a:srgbClr val="000000"/>
                </a:solidFill>
                <a:latin typeface="Arimo Bold"/>
                <a:ea typeface="Arimo Bold"/>
                <a:cs typeface="Arimo Bold"/>
                <a:sym typeface="Arimo Bold"/>
              </a:rPr>
              <a:t>invoice_line</a:t>
            </a:r>
          </a:p>
          <a:p>
            <a:pPr marL="770951" lvl="1" indent="-385475" algn="l">
              <a:lnSpc>
                <a:spcPts val="3530"/>
              </a:lnSpc>
              <a:buFont typeface="Arial"/>
              <a:buChar char="•"/>
            </a:pPr>
            <a:r>
              <a:rPr lang="en-US" sz="2802">
                <a:solidFill>
                  <a:srgbClr val="000000"/>
                </a:solidFill>
                <a:latin typeface="Arimo"/>
                <a:ea typeface="Arimo"/>
                <a:cs typeface="Arimo"/>
                <a:sym typeface="Arimo"/>
              </a:rPr>
              <a:t>invoice_line_id: Unique identifier assigned to each line item on an invoice.</a:t>
            </a:r>
          </a:p>
          <a:p>
            <a:pPr marL="770951" lvl="1" indent="-385475" algn="l">
              <a:lnSpc>
                <a:spcPts val="3530"/>
              </a:lnSpc>
              <a:buFont typeface="Arial"/>
              <a:buChar char="•"/>
            </a:pPr>
            <a:r>
              <a:rPr lang="en-US" sz="2802">
                <a:solidFill>
                  <a:srgbClr val="000000"/>
                </a:solidFill>
                <a:latin typeface="Arimo"/>
                <a:ea typeface="Arimo"/>
                <a:cs typeface="Arimo"/>
                <a:sym typeface="Arimo"/>
              </a:rPr>
              <a:t>invoice_id: The invoice ID to which the line item belongs.</a:t>
            </a:r>
          </a:p>
          <a:p>
            <a:pPr marL="770951" lvl="1" indent="-385475" algn="l">
              <a:lnSpc>
                <a:spcPts val="3530"/>
              </a:lnSpc>
              <a:buFont typeface="Arial"/>
              <a:buChar char="•"/>
            </a:pPr>
            <a:r>
              <a:rPr lang="en-US" sz="2802">
                <a:solidFill>
                  <a:srgbClr val="000000"/>
                </a:solidFill>
                <a:latin typeface="Arimo"/>
                <a:ea typeface="Arimo"/>
                <a:cs typeface="Arimo"/>
                <a:sym typeface="Arimo"/>
              </a:rPr>
              <a:t>track_id: The ID of the track or product included in the line item.</a:t>
            </a:r>
          </a:p>
          <a:p>
            <a:pPr marL="770951" lvl="1" indent="-385475" algn="l">
              <a:lnSpc>
                <a:spcPts val="3530"/>
              </a:lnSpc>
              <a:buFont typeface="Arial"/>
              <a:buChar char="•"/>
            </a:pPr>
            <a:r>
              <a:rPr lang="en-US" sz="2802">
                <a:solidFill>
                  <a:srgbClr val="000000"/>
                </a:solidFill>
                <a:latin typeface="Arimo"/>
                <a:ea typeface="Arimo"/>
                <a:cs typeface="Arimo"/>
                <a:sym typeface="Arimo"/>
              </a:rPr>
              <a:t>unit_price: The price per unit for the line item.</a:t>
            </a:r>
          </a:p>
          <a:p>
            <a:pPr marL="770951" lvl="1" indent="-385475" algn="l">
              <a:lnSpc>
                <a:spcPts val="3530"/>
              </a:lnSpc>
              <a:buFont typeface="Arial"/>
              <a:buChar char="•"/>
            </a:pPr>
            <a:r>
              <a:rPr lang="en-US" sz="2802">
                <a:solidFill>
                  <a:srgbClr val="000000"/>
                </a:solidFill>
                <a:latin typeface="Arimo"/>
                <a:ea typeface="Arimo"/>
                <a:cs typeface="Arimo"/>
                <a:sym typeface="Arimo"/>
              </a:rPr>
              <a:t>quantity: The quantity of units for the line item.</a:t>
            </a:r>
          </a:p>
          <a:p>
            <a:pPr marL="770951" lvl="1" indent="-385475" algn="l">
              <a:lnSpc>
                <a:spcPts val="3530"/>
              </a:lnSpc>
            </a:pPr>
            <a:endParaRPr lang="en-US" sz="2802">
              <a:solidFill>
                <a:srgbClr val="000000"/>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a:off x="34411" y="308084"/>
            <a:ext cx="9414410" cy="9439599"/>
          </a:xfrm>
          <a:custGeom>
            <a:avLst/>
            <a:gdLst/>
            <a:ahLst/>
            <a:cxnLst/>
            <a:rect l="l" t="t" r="r" b="b"/>
            <a:pathLst>
              <a:path w="9414410" h="9439599">
                <a:moveTo>
                  <a:pt x="0" y="0"/>
                </a:moveTo>
                <a:lnTo>
                  <a:pt x="9414410" y="0"/>
                </a:lnTo>
                <a:lnTo>
                  <a:pt x="9414410" y="9439599"/>
                </a:lnTo>
                <a:lnTo>
                  <a:pt x="0" y="9439599"/>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16906" y="423723"/>
            <a:ext cx="7491998" cy="5098955"/>
          </a:xfrm>
          <a:prstGeom prst="rect">
            <a:avLst/>
          </a:prstGeom>
        </p:spPr>
        <p:txBody>
          <a:bodyPr lIns="0" tIns="0" rIns="0" bIns="0" rtlCol="0" anchor="t">
            <a:spAutoFit/>
          </a:bodyPr>
          <a:lstStyle/>
          <a:p>
            <a:pPr algn="l">
              <a:lnSpc>
                <a:spcPts val="2918"/>
              </a:lnSpc>
            </a:pPr>
            <a:r>
              <a:rPr lang="en-US" sz="2702" b="1" dirty="0">
                <a:solidFill>
                  <a:srgbClr val="000000"/>
                </a:solidFill>
                <a:latin typeface="Arimo Bold"/>
                <a:ea typeface="Arimo Bold"/>
                <a:cs typeface="Arimo Bold"/>
                <a:sym typeface="Arimo Bold"/>
              </a:rPr>
              <a:t>playlist</a:t>
            </a:r>
          </a:p>
          <a:p>
            <a:pPr algn="l">
              <a:lnSpc>
                <a:spcPts val="2918"/>
              </a:lnSpc>
            </a:pPr>
            <a:endParaRPr lang="en-US" sz="2702" b="1" dirty="0">
              <a:solidFill>
                <a:srgbClr val="000000"/>
              </a:solidFill>
              <a:latin typeface="Arimo Bold"/>
              <a:ea typeface="Arimo Bold"/>
              <a:cs typeface="Arimo Bold"/>
              <a:sym typeface="Arimo Bold"/>
            </a:endParaRPr>
          </a:p>
          <a:p>
            <a:pPr marL="739983" lvl="1" indent="-369991" algn="l">
              <a:lnSpc>
                <a:spcPts val="2918"/>
              </a:lnSpc>
              <a:buFont typeface="Arial"/>
              <a:buChar char="•"/>
            </a:pPr>
            <a:r>
              <a:rPr lang="en-US" sz="2702" dirty="0" err="1">
                <a:solidFill>
                  <a:srgbClr val="000000"/>
                </a:solidFill>
                <a:latin typeface="Arimo"/>
                <a:ea typeface="Arimo"/>
                <a:cs typeface="Arimo"/>
                <a:sym typeface="Arimo"/>
              </a:rPr>
              <a:t>playlist_id</a:t>
            </a:r>
            <a:r>
              <a:rPr lang="en-US" sz="2702" dirty="0">
                <a:solidFill>
                  <a:srgbClr val="000000"/>
                </a:solidFill>
                <a:latin typeface="Arimo"/>
                <a:ea typeface="Arimo"/>
                <a:cs typeface="Arimo"/>
                <a:sym typeface="Arimo"/>
              </a:rPr>
              <a:t>: Unique identifier assigned to each playlist.</a:t>
            </a:r>
          </a:p>
          <a:p>
            <a:pPr marL="739983" lvl="1" indent="-369991" algn="l">
              <a:lnSpc>
                <a:spcPts val="2918"/>
              </a:lnSpc>
              <a:buFont typeface="Arial"/>
              <a:buChar char="•"/>
            </a:pPr>
            <a:r>
              <a:rPr lang="en-US" sz="2702" dirty="0">
                <a:solidFill>
                  <a:srgbClr val="000000"/>
                </a:solidFill>
                <a:latin typeface="Arimo"/>
                <a:ea typeface="Arimo"/>
                <a:cs typeface="Arimo"/>
                <a:sym typeface="Arimo"/>
              </a:rPr>
              <a:t>name: The name or title of the playlist.</a:t>
            </a:r>
          </a:p>
          <a:p>
            <a:pPr marL="739983" lvl="1" indent="-369991" algn="l">
              <a:lnSpc>
                <a:spcPts val="2918"/>
              </a:lnSpc>
            </a:pPr>
            <a:endParaRPr lang="en-US" sz="2702" dirty="0">
              <a:solidFill>
                <a:srgbClr val="000000"/>
              </a:solidFill>
              <a:latin typeface="Arimo"/>
              <a:ea typeface="Arimo"/>
              <a:cs typeface="Arimo"/>
              <a:sym typeface="Arimo"/>
            </a:endParaRPr>
          </a:p>
          <a:p>
            <a:pPr algn="l">
              <a:lnSpc>
                <a:spcPts val="2918"/>
              </a:lnSpc>
            </a:pPr>
            <a:r>
              <a:rPr lang="en-US" sz="2702" b="1" dirty="0" err="1">
                <a:solidFill>
                  <a:srgbClr val="000000"/>
                </a:solidFill>
                <a:latin typeface="Arimo Bold"/>
                <a:ea typeface="Arimo Bold"/>
                <a:cs typeface="Arimo Bold"/>
                <a:sym typeface="Arimo Bold"/>
              </a:rPr>
              <a:t>playlist_track</a:t>
            </a:r>
            <a:endParaRPr lang="en-US" sz="2702" b="1" dirty="0">
              <a:solidFill>
                <a:srgbClr val="000000"/>
              </a:solidFill>
              <a:latin typeface="Arimo Bold"/>
              <a:ea typeface="Arimo Bold"/>
              <a:cs typeface="Arimo Bold"/>
              <a:sym typeface="Arimo Bold"/>
            </a:endParaRPr>
          </a:p>
          <a:p>
            <a:pPr marL="739983" lvl="1" indent="-369991" algn="l">
              <a:lnSpc>
                <a:spcPts val="2918"/>
              </a:lnSpc>
            </a:pPr>
            <a:endParaRPr lang="en-US" sz="2702" b="1" dirty="0">
              <a:solidFill>
                <a:srgbClr val="000000"/>
              </a:solidFill>
              <a:latin typeface="Arimo Bold"/>
              <a:ea typeface="Arimo Bold"/>
              <a:cs typeface="Arimo Bold"/>
              <a:sym typeface="Arimo Bold"/>
            </a:endParaRPr>
          </a:p>
          <a:p>
            <a:pPr marL="739983" lvl="1" indent="-369991" algn="l">
              <a:lnSpc>
                <a:spcPts val="2918"/>
              </a:lnSpc>
              <a:buFont typeface="Arial"/>
              <a:buChar char="•"/>
            </a:pPr>
            <a:r>
              <a:rPr lang="en-US" sz="2702" dirty="0" err="1">
                <a:solidFill>
                  <a:srgbClr val="000000"/>
                </a:solidFill>
                <a:latin typeface="Arimo"/>
                <a:ea typeface="Arimo"/>
                <a:cs typeface="Arimo"/>
                <a:sym typeface="Arimo"/>
              </a:rPr>
              <a:t>playlist_id</a:t>
            </a:r>
            <a:r>
              <a:rPr lang="en-US" sz="2702" dirty="0">
                <a:solidFill>
                  <a:srgbClr val="000000"/>
                </a:solidFill>
                <a:latin typeface="Arimo"/>
                <a:ea typeface="Arimo"/>
                <a:cs typeface="Arimo"/>
                <a:sym typeface="Arimo"/>
              </a:rPr>
              <a:t>: The ID of the playlist to which the track belongs.</a:t>
            </a:r>
          </a:p>
          <a:p>
            <a:pPr marL="739983" lvl="1" indent="-369991" algn="l">
              <a:lnSpc>
                <a:spcPts val="2918"/>
              </a:lnSpc>
              <a:buFont typeface="Arial"/>
              <a:buChar char="•"/>
            </a:pPr>
            <a:r>
              <a:rPr lang="en-US" sz="2702" dirty="0" err="1">
                <a:solidFill>
                  <a:srgbClr val="000000"/>
                </a:solidFill>
                <a:latin typeface="Arimo"/>
                <a:ea typeface="Arimo"/>
                <a:cs typeface="Arimo"/>
                <a:sym typeface="Arimo"/>
              </a:rPr>
              <a:t>track_id</a:t>
            </a:r>
            <a:r>
              <a:rPr lang="en-US" sz="2702" dirty="0">
                <a:solidFill>
                  <a:srgbClr val="000000"/>
                </a:solidFill>
                <a:latin typeface="Arimo"/>
                <a:ea typeface="Arimo"/>
                <a:cs typeface="Arimo"/>
                <a:sym typeface="Arimo"/>
              </a:rPr>
              <a:t>: The ID of the track included in the playlist.</a:t>
            </a:r>
          </a:p>
          <a:p>
            <a:pPr marL="739983" lvl="1" indent="-369991" algn="l">
              <a:lnSpc>
                <a:spcPts val="2918"/>
              </a:lnSpc>
              <a:buFont typeface="Arial"/>
              <a:buChar char="•"/>
            </a:pPr>
            <a:r>
              <a:rPr lang="en-US" sz="2702" dirty="0" err="1">
                <a:solidFill>
                  <a:srgbClr val="000000"/>
                </a:solidFill>
                <a:latin typeface="Arimo"/>
                <a:ea typeface="Arimo"/>
                <a:cs typeface="Arimo"/>
                <a:sym typeface="Arimo"/>
              </a:rPr>
              <a:t>unit_price</a:t>
            </a:r>
            <a:r>
              <a:rPr lang="en-US" sz="2702" dirty="0">
                <a:solidFill>
                  <a:srgbClr val="000000"/>
                </a:solidFill>
                <a:latin typeface="Arimo"/>
                <a:ea typeface="Arimo"/>
                <a:cs typeface="Arimo"/>
                <a:sym typeface="Arimo"/>
              </a:rPr>
              <a:t>: The price per unit for the track.</a:t>
            </a:r>
          </a:p>
          <a:p>
            <a:pPr marL="739983" lvl="1" indent="-369991" algn="l">
              <a:lnSpc>
                <a:spcPts val="2918"/>
              </a:lnSpc>
            </a:pPr>
            <a:endParaRPr lang="en-US" sz="2702" dirty="0">
              <a:solidFill>
                <a:srgbClr val="000000"/>
              </a:solidFill>
              <a:latin typeface="Arimo"/>
              <a:ea typeface="Arimo"/>
              <a:cs typeface="Arimo"/>
              <a:sym typeface="Arimo"/>
            </a:endParaRPr>
          </a:p>
        </p:txBody>
      </p:sp>
      <p:sp>
        <p:nvSpPr>
          <p:cNvPr id="4" name="TextBox 4"/>
          <p:cNvSpPr txBox="1"/>
          <p:nvPr/>
        </p:nvSpPr>
        <p:spPr>
          <a:xfrm>
            <a:off x="8753623" y="282879"/>
            <a:ext cx="9653927" cy="5098955"/>
          </a:xfrm>
          <a:prstGeom prst="rect">
            <a:avLst/>
          </a:prstGeom>
        </p:spPr>
        <p:txBody>
          <a:bodyPr lIns="0" tIns="0" rIns="0" bIns="0" rtlCol="0" anchor="t">
            <a:spAutoFit/>
          </a:bodyPr>
          <a:lstStyle/>
          <a:p>
            <a:pPr algn="l">
              <a:lnSpc>
                <a:spcPts val="2918"/>
              </a:lnSpc>
            </a:pPr>
            <a:r>
              <a:rPr lang="en-US" sz="2702" b="1">
                <a:solidFill>
                  <a:srgbClr val="000000"/>
                </a:solidFill>
                <a:latin typeface="Arimo Bold"/>
                <a:ea typeface="Arimo Bold"/>
                <a:cs typeface="Arimo Bold"/>
                <a:sym typeface="Arimo Bold"/>
              </a:rPr>
              <a:t>track</a:t>
            </a:r>
          </a:p>
          <a:p>
            <a:pPr algn="l">
              <a:lnSpc>
                <a:spcPts val="2918"/>
              </a:lnSpc>
            </a:pPr>
            <a:endParaRPr lang="en-US" sz="2702" b="1">
              <a:solidFill>
                <a:srgbClr val="000000"/>
              </a:solidFill>
              <a:latin typeface="Arimo Bold"/>
              <a:ea typeface="Arimo Bold"/>
              <a:cs typeface="Arimo Bold"/>
              <a:sym typeface="Arimo Bold"/>
            </a:endParaRPr>
          </a:p>
          <a:p>
            <a:pPr marL="739983" lvl="1" indent="-369991" algn="l">
              <a:lnSpc>
                <a:spcPts val="2918"/>
              </a:lnSpc>
              <a:buFont typeface="Arial"/>
              <a:buChar char="•"/>
            </a:pPr>
            <a:r>
              <a:rPr lang="en-US" sz="2702">
                <a:solidFill>
                  <a:srgbClr val="000000"/>
                </a:solidFill>
                <a:latin typeface="Arimo"/>
                <a:ea typeface="Arimo"/>
                <a:cs typeface="Arimo"/>
                <a:sym typeface="Arimo"/>
              </a:rPr>
              <a:t>track_id: Unique identifier assigned to each track or song.</a:t>
            </a:r>
          </a:p>
          <a:p>
            <a:pPr marL="739983" lvl="1" indent="-369991" algn="l">
              <a:lnSpc>
                <a:spcPts val="2918"/>
              </a:lnSpc>
              <a:buFont typeface="Arial"/>
              <a:buChar char="•"/>
            </a:pPr>
            <a:r>
              <a:rPr lang="en-US" sz="2702">
                <a:solidFill>
                  <a:srgbClr val="000000"/>
                </a:solidFill>
                <a:latin typeface="Arimo"/>
                <a:ea typeface="Arimo"/>
                <a:cs typeface="Arimo"/>
                <a:sym typeface="Arimo"/>
              </a:rPr>
              <a:t>name: The title or name of the track.</a:t>
            </a:r>
          </a:p>
          <a:p>
            <a:pPr marL="739983" lvl="1" indent="-369991" algn="l">
              <a:lnSpc>
                <a:spcPts val="2918"/>
              </a:lnSpc>
              <a:buFont typeface="Arial"/>
              <a:buChar char="•"/>
            </a:pPr>
            <a:r>
              <a:rPr lang="en-US" sz="2702">
                <a:solidFill>
                  <a:srgbClr val="000000"/>
                </a:solidFill>
                <a:latin typeface="Arimo"/>
                <a:ea typeface="Arimo"/>
                <a:cs typeface="Arimo"/>
                <a:sym typeface="Arimo"/>
              </a:rPr>
              <a:t>album_id: The ID of the album to which the track belongs.</a:t>
            </a:r>
          </a:p>
          <a:p>
            <a:pPr marL="739983" lvl="1" indent="-369991" algn="l">
              <a:lnSpc>
                <a:spcPts val="2918"/>
              </a:lnSpc>
              <a:buFont typeface="Arial"/>
              <a:buChar char="•"/>
            </a:pPr>
            <a:r>
              <a:rPr lang="en-US" sz="2702">
                <a:solidFill>
                  <a:srgbClr val="000000"/>
                </a:solidFill>
                <a:latin typeface="Arimo"/>
                <a:ea typeface="Arimo"/>
                <a:cs typeface="Arimo"/>
                <a:sym typeface="Arimo"/>
              </a:rPr>
              <a:t>media_type_id: The ID of the media type associated with the track.</a:t>
            </a:r>
          </a:p>
          <a:p>
            <a:pPr marL="739983" lvl="1" indent="-369991" algn="l">
              <a:lnSpc>
                <a:spcPts val="2918"/>
              </a:lnSpc>
              <a:buFont typeface="Arial"/>
              <a:buChar char="•"/>
            </a:pPr>
            <a:r>
              <a:rPr lang="en-US" sz="2702">
                <a:solidFill>
                  <a:srgbClr val="000000"/>
                </a:solidFill>
                <a:latin typeface="Arimo"/>
                <a:ea typeface="Arimo"/>
                <a:cs typeface="Arimo"/>
                <a:sym typeface="Arimo"/>
              </a:rPr>
              <a:t>genre_id: The ID of the genre associated with the track.</a:t>
            </a:r>
          </a:p>
          <a:p>
            <a:pPr marL="739983" lvl="1" indent="-369991" algn="l">
              <a:lnSpc>
                <a:spcPts val="2918"/>
              </a:lnSpc>
              <a:buFont typeface="Arial"/>
              <a:buChar char="•"/>
            </a:pPr>
            <a:r>
              <a:rPr lang="en-US" sz="2702">
                <a:solidFill>
                  <a:srgbClr val="000000"/>
                </a:solidFill>
                <a:latin typeface="Arimo"/>
                <a:ea typeface="Arimo"/>
                <a:cs typeface="Arimo"/>
                <a:sym typeface="Arimo"/>
              </a:rPr>
              <a:t>composer: The name of the composer or artist who composed the track.</a:t>
            </a:r>
          </a:p>
          <a:p>
            <a:pPr marL="739983" lvl="1" indent="-369991" algn="l">
              <a:lnSpc>
                <a:spcPts val="2918"/>
              </a:lnSpc>
              <a:buFont typeface="Arial"/>
              <a:buChar char="•"/>
            </a:pPr>
            <a:r>
              <a:rPr lang="en-US" sz="2702">
                <a:solidFill>
                  <a:srgbClr val="000000"/>
                </a:solidFill>
                <a:latin typeface="Arimo"/>
                <a:ea typeface="Arimo"/>
                <a:cs typeface="Arimo"/>
                <a:sym typeface="Arimo"/>
              </a:rPr>
              <a:t>milliseconds: The duration of the track in milliseconds.</a:t>
            </a:r>
          </a:p>
          <a:p>
            <a:pPr marL="739983" lvl="1" indent="-369991" algn="l">
              <a:lnSpc>
                <a:spcPts val="2918"/>
              </a:lnSpc>
              <a:buFont typeface="Arial"/>
              <a:buChar char="•"/>
            </a:pPr>
            <a:r>
              <a:rPr lang="en-US" sz="2702">
                <a:solidFill>
                  <a:srgbClr val="000000"/>
                </a:solidFill>
                <a:latin typeface="Arimo"/>
                <a:ea typeface="Arimo"/>
                <a:cs typeface="Arimo"/>
                <a:sym typeface="Arimo"/>
              </a:rPr>
              <a:t>bytes: The file size of the track in bytes.</a:t>
            </a:r>
          </a:p>
          <a:p>
            <a:pPr marL="739983" lvl="1" indent="-369991" algn="l">
              <a:lnSpc>
                <a:spcPts val="2918"/>
              </a:lnSpc>
              <a:buFont typeface="Arial"/>
              <a:buChar char="•"/>
            </a:pPr>
            <a:r>
              <a:rPr lang="en-US" sz="2702">
                <a:solidFill>
                  <a:srgbClr val="000000"/>
                </a:solidFill>
                <a:latin typeface="Arimo"/>
                <a:ea typeface="Arimo"/>
                <a:cs typeface="Arimo"/>
                <a:sym typeface="Arimo"/>
              </a:rPr>
              <a:t>unit_price: The price per unit for the track.</a:t>
            </a:r>
          </a:p>
          <a:p>
            <a:pPr marL="739983" lvl="1" indent="-369991" algn="l">
              <a:lnSpc>
                <a:spcPts val="2918"/>
              </a:lnSpc>
            </a:pPr>
            <a:endParaRPr lang="en-US" sz="2702">
              <a:solidFill>
                <a:srgbClr val="000000"/>
              </a:solidFill>
              <a:latin typeface="Arimo"/>
              <a:ea typeface="Arimo"/>
              <a:cs typeface="Arimo"/>
              <a:sym typeface="Arimo"/>
            </a:endParaRPr>
          </a:p>
        </p:txBody>
      </p:sp>
      <p:sp>
        <p:nvSpPr>
          <p:cNvPr id="5" name="TextBox 5"/>
          <p:cNvSpPr txBox="1"/>
          <p:nvPr/>
        </p:nvSpPr>
        <p:spPr>
          <a:xfrm>
            <a:off x="816906" y="5653653"/>
            <a:ext cx="7849421" cy="4375055"/>
          </a:xfrm>
          <a:prstGeom prst="rect">
            <a:avLst/>
          </a:prstGeom>
        </p:spPr>
        <p:txBody>
          <a:bodyPr lIns="0" tIns="0" rIns="0" bIns="0" rtlCol="0" anchor="t">
            <a:spAutoFit/>
          </a:bodyPr>
          <a:lstStyle/>
          <a:p>
            <a:pPr algn="l">
              <a:lnSpc>
                <a:spcPts val="2918"/>
              </a:lnSpc>
            </a:pPr>
            <a:r>
              <a:rPr lang="en-US" sz="2702" b="1">
                <a:solidFill>
                  <a:srgbClr val="000000"/>
                </a:solidFill>
                <a:latin typeface="Arimo Bold"/>
                <a:ea typeface="Arimo Bold"/>
                <a:cs typeface="Arimo Bold"/>
                <a:sym typeface="Arimo Bold"/>
              </a:rPr>
              <a:t>album</a:t>
            </a:r>
          </a:p>
          <a:p>
            <a:pPr marL="727708" lvl="1" indent="-363854" algn="l">
              <a:lnSpc>
                <a:spcPts val="2918"/>
              </a:lnSpc>
              <a:buFont typeface="Arial"/>
              <a:buChar char="•"/>
            </a:pPr>
            <a:r>
              <a:rPr lang="en-US" sz="2702">
                <a:solidFill>
                  <a:srgbClr val="000000"/>
                </a:solidFill>
                <a:latin typeface="Arimo"/>
                <a:ea typeface="Arimo"/>
                <a:cs typeface="Arimo"/>
                <a:sym typeface="Arimo"/>
              </a:rPr>
              <a:t>album_id: Unique identifier assigned to each album.</a:t>
            </a:r>
          </a:p>
          <a:p>
            <a:pPr marL="727708" lvl="1" indent="-363854" algn="l">
              <a:lnSpc>
                <a:spcPts val="2918"/>
              </a:lnSpc>
              <a:buFont typeface="Arial"/>
              <a:buChar char="•"/>
            </a:pPr>
            <a:r>
              <a:rPr lang="en-US" sz="2702">
                <a:solidFill>
                  <a:srgbClr val="000000"/>
                </a:solidFill>
                <a:latin typeface="Arimo"/>
                <a:ea typeface="Arimo"/>
                <a:cs typeface="Arimo"/>
                <a:sym typeface="Arimo"/>
              </a:rPr>
              <a:t>title: The title or name of the album.</a:t>
            </a:r>
          </a:p>
          <a:p>
            <a:pPr marL="727708" lvl="1" indent="-363854" algn="l">
              <a:lnSpc>
                <a:spcPts val="2918"/>
              </a:lnSpc>
              <a:buFont typeface="Arial"/>
              <a:buChar char="•"/>
            </a:pPr>
            <a:r>
              <a:rPr lang="en-US" sz="2702">
                <a:solidFill>
                  <a:srgbClr val="000000"/>
                </a:solidFill>
                <a:latin typeface="Arimo"/>
                <a:ea typeface="Arimo"/>
                <a:cs typeface="Arimo"/>
                <a:sym typeface="Arimo"/>
              </a:rPr>
              <a:t>artist_id: The ID of the artist associated with the album.</a:t>
            </a:r>
          </a:p>
          <a:p>
            <a:pPr marL="727708" lvl="1" indent="-363854" algn="l">
              <a:lnSpc>
                <a:spcPts val="2918"/>
              </a:lnSpc>
            </a:pPr>
            <a:endParaRPr lang="en-US" sz="2702">
              <a:solidFill>
                <a:srgbClr val="000000"/>
              </a:solidFill>
              <a:latin typeface="Arimo"/>
              <a:ea typeface="Arimo"/>
              <a:cs typeface="Arimo"/>
              <a:sym typeface="Arimo"/>
            </a:endParaRPr>
          </a:p>
          <a:p>
            <a:pPr algn="l">
              <a:lnSpc>
                <a:spcPts val="2918"/>
              </a:lnSpc>
            </a:pPr>
            <a:r>
              <a:rPr lang="en-US" sz="2702" b="1">
                <a:solidFill>
                  <a:srgbClr val="000000"/>
                </a:solidFill>
                <a:latin typeface="Arimo Bold"/>
                <a:ea typeface="Arimo Bold"/>
                <a:cs typeface="Arimo Bold"/>
                <a:sym typeface="Arimo Bold"/>
              </a:rPr>
              <a:t>artist</a:t>
            </a:r>
          </a:p>
          <a:p>
            <a:pPr marL="727708" lvl="1" indent="-363854" algn="l">
              <a:lnSpc>
                <a:spcPts val="2918"/>
              </a:lnSpc>
              <a:buFont typeface="Arial"/>
              <a:buChar char="•"/>
            </a:pPr>
            <a:r>
              <a:rPr lang="en-US" sz="2702">
                <a:solidFill>
                  <a:srgbClr val="000000"/>
                </a:solidFill>
                <a:latin typeface="Arimo"/>
                <a:ea typeface="Arimo"/>
                <a:cs typeface="Arimo"/>
                <a:sym typeface="Arimo"/>
              </a:rPr>
              <a:t>artist_id: Unique identifier assigned to each artist.</a:t>
            </a:r>
          </a:p>
          <a:p>
            <a:pPr marL="727708" lvl="1" indent="-363854" algn="l">
              <a:lnSpc>
                <a:spcPts val="2918"/>
              </a:lnSpc>
              <a:buFont typeface="Arial"/>
              <a:buChar char="•"/>
            </a:pPr>
            <a:r>
              <a:rPr lang="en-US" sz="2702">
                <a:solidFill>
                  <a:srgbClr val="000000"/>
                </a:solidFill>
                <a:latin typeface="Arimo"/>
                <a:ea typeface="Arimo"/>
                <a:cs typeface="Arimo"/>
                <a:sym typeface="Arimo"/>
              </a:rPr>
              <a:t>name: The name of the artist.</a:t>
            </a:r>
          </a:p>
          <a:p>
            <a:pPr marL="727708" lvl="1" indent="-363854" algn="l">
              <a:lnSpc>
                <a:spcPts val="2918"/>
              </a:lnSpc>
            </a:pPr>
            <a:endParaRPr lang="en-US" sz="2702">
              <a:solidFill>
                <a:srgbClr val="000000"/>
              </a:solidFill>
              <a:latin typeface="Arimo"/>
              <a:ea typeface="Arimo"/>
              <a:cs typeface="Arimo"/>
              <a:sym typeface="Arimo"/>
            </a:endParaRPr>
          </a:p>
        </p:txBody>
      </p:sp>
      <p:sp>
        <p:nvSpPr>
          <p:cNvPr id="6" name="TextBox 6"/>
          <p:cNvSpPr txBox="1"/>
          <p:nvPr/>
        </p:nvSpPr>
        <p:spPr>
          <a:xfrm>
            <a:off x="8844392" y="5532204"/>
            <a:ext cx="9244058" cy="4375055"/>
          </a:xfrm>
          <a:prstGeom prst="rect">
            <a:avLst/>
          </a:prstGeom>
        </p:spPr>
        <p:txBody>
          <a:bodyPr lIns="0" tIns="0" rIns="0" bIns="0" rtlCol="0" anchor="t">
            <a:spAutoFit/>
          </a:bodyPr>
          <a:lstStyle/>
          <a:p>
            <a:pPr algn="l">
              <a:lnSpc>
                <a:spcPts val="2918"/>
              </a:lnSpc>
            </a:pPr>
            <a:r>
              <a:rPr lang="en-US" sz="2702" b="1">
                <a:solidFill>
                  <a:srgbClr val="000000"/>
                </a:solidFill>
                <a:latin typeface="Arimo Bold"/>
                <a:ea typeface="Arimo Bold"/>
                <a:cs typeface="Arimo Bold"/>
                <a:sym typeface="Arimo Bold"/>
              </a:rPr>
              <a:t>media_type</a:t>
            </a:r>
          </a:p>
          <a:p>
            <a:pPr algn="l">
              <a:lnSpc>
                <a:spcPts val="2918"/>
              </a:lnSpc>
            </a:pPr>
            <a:endParaRPr lang="en-US" sz="2702" b="1">
              <a:solidFill>
                <a:srgbClr val="000000"/>
              </a:solidFill>
              <a:latin typeface="Arimo Bold"/>
              <a:ea typeface="Arimo Bold"/>
              <a:cs typeface="Arimo Bold"/>
              <a:sym typeface="Arimo Bold"/>
            </a:endParaRPr>
          </a:p>
          <a:p>
            <a:pPr marL="727708" lvl="1" indent="-363854" algn="l">
              <a:lnSpc>
                <a:spcPts val="2918"/>
              </a:lnSpc>
              <a:buFont typeface="Arial"/>
              <a:buChar char="•"/>
            </a:pPr>
            <a:r>
              <a:rPr lang="en-US" sz="2702">
                <a:solidFill>
                  <a:srgbClr val="000000"/>
                </a:solidFill>
                <a:latin typeface="Arimo"/>
                <a:ea typeface="Arimo"/>
                <a:cs typeface="Arimo"/>
                <a:sym typeface="Arimo"/>
              </a:rPr>
              <a:t>media_type_id: Unique identifier assigned to each media type.</a:t>
            </a:r>
          </a:p>
          <a:p>
            <a:pPr marL="727708" lvl="1" indent="-363854" algn="l">
              <a:lnSpc>
                <a:spcPts val="2918"/>
              </a:lnSpc>
              <a:buFont typeface="Arial"/>
              <a:buChar char="•"/>
            </a:pPr>
            <a:r>
              <a:rPr lang="en-US" sz="2702">
                <a:solidFill>
                  <a:srgbClr val="000000"/>
                </a:solidFill>
                <a:latin typeface="Arimo"/>
                <a:ea typeface="Arimo"/>
                <a:cs typeface="Arimo"/>
                <a:sym typeface="Arimo"/>
              </a:rPr>
              <a:t>name: The name or description of the media type (e.g., MPEG audio file, AAC audio file).</a:t>
            </a:r>
          </a:p>
          <a:p>
            <a:pPr marL="727708" lvl="1" indent="-363854" algn="l">
              <a:lnSpc>
                <a:spcPts val="2918"/>
              </a:lnSpc>
            </a:pPr>
            <a:endParaRPr lang="en-US" sz="2702">
              <a:solidFill>
                <a:srgbClr val="000000"/>
              </a:solidFill>
              <a:latin typeface="Arimo"/>
              <a:ea typeface="Arimo"/>
              <a:cs typeface="Arimo"/>
              <a:sym typeface="Arimo"/>
            </a:endParaRPr>
          </a:p>
          <a:p>
            <a:pPr algn="l">
              <a:lnSpc>
                <a:spcPts val="2918"/>
              </a:lnSpc>
            </a:pPr>
            <a:r>
              <a:rPr lang="en-US" sz="2702" b="1">
                <a:solidFill>
                  <a:srgbClr val="000000"/>
                </a:solidFill>
                <a:latin typeface="Arimo Bold"/>
                <a:ea typeface="Arimo Bold"/>
                <a:cs typeface="Arimo Bold"/>
                <a:sym typeface="Arimo Bold"/>
              </a:rPr>
              <a:t>genre</a:t>
            </a:r>
          </a:p>
          <a:p>
            <a:pPr marL="727708" lvl="1" indent="-363854" algn="l">
              <a:lnSpc>
                <a:spcPts val="2918"/>
              </a:lnSpc>
              <a:buFont typeface="Arial"/>
              <a:buChar char="•"/>
            </a:pPr>
            <a:r>
              <a:rPr lang="en-US" sz="2702">
                <a:solidFill>
                  <a:srgbClr val="000000"/>
                </a:solidFill>
                <a:latin typeface="Arimo"/>
                <a:ea typeface="Arimo"/>
                <a:cs typeface="Arimo"/>
                <a:sym typeface="Arimo"/>
              </a:rPr>
              <a:t>genre_id: Unique identifier assigned to each genre.</a:t>
            </a:r>
          </a:p>
          <a:p>
            <a:pPr marL="727708" lvl="1" indent="-363854" algn="l">
              <a:lnSpc>
                <a:spcPts val="2918"/>
              </a:lnSpc>
              <a:buFont typeface="Arial"/>
              <a:buChar char="•"/>
            </a:pPr>
            <a:r>
              <a:rPr lang="en-US" sz="2702">
                <a:solidFill>
                  <a:srgbClr val="000000"/>
                </a:solidFill>
                <a:latin typeface="Arimo"/>
                <a:ea typeface="Arimo"/>
                <a:cs typeface="Arimo"/>
                <a:sym typeface="Arimo"/>
              </a:rPr>
              <a:t>name: The name or description of the genre (e.g., rock, pop, classical).</a:t>
            </a:r>
          </a:p>
          <a:p>
            <a:pPr marL="727708" lvl="1" indent="-363854" algn="l">
              <a:lnSpc>
                <a:spcPts val="2918"/>
              </a:lnSpc>
            </a:pPr>
            <a:endParaRPr lang="en-US" sz="2702">
              <a:solidFill>
                <a:srgbClr val="000000"/>
              </a:solidFill>
              <a:latin typeface="Arimo"/>
              <a:ea typeface="Arimo"/>
              <a:cs typeface="Arimo"/>
              <a:sym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TextBox 2"/>
          <p:cNvSpPr txBox="1"/>
          <p:nvPr/>
        </p:nvSpPr>
        <p:spPr>
          <a:xfrm>
            <a:off x="6926610" y="2665114"/>
            <a:ext cx="10620124" cy="5957087"/>
          </a:xfrm>
          <a:prstGeom prst="rect">
            <a:avLst/>
          </a:prstGeom>
        </p:spPr>
        <p:txBody>
          <a:bodyPr lIns="0" tIns="0" rIns="0" bIns="0" rtlCol="0" anchor="t">
            <a:spAutoFit/>
          </a:bodyPr>
          <a:lstStyle/>
          <a:p>
            <a:pPr marL="507127" lvl="1" indent="-253564" algn="l">
              <a:lnSpc>
                <a:spcPts val="3628"/>
              </a:lnSpc>
              <a:buFont typeface="Arial"/>
              <a:buChar char="•"/>
            </a:pPr>
            <a:r>
              <a:rPr lang="en-US" sz="2800" b="1">
                <a:solidFill>
                  <a:srgbClr val="000000"/>
                </a:solidFill>
                <a:latin typeface="Arimo Bold"/>
                <a:ea typeface="Arimo Bold"/>
                <a:cs typeface="Arimo Bold"/>
                <a:sym typeface="Arimo Bold"/>
              </a:rPr>
              <a:t>Null Value Identification: </a:t>
            </a:r>
            <a:r>
              <a:rPr lang="en-US" sz="2800">
                <a:solidFill>
                  <a:srgbClr val="000000"/>
                </a:solidFill>
                <a:latin typeface="Arimo"/>
                <a:ea typeface="Arimo"/>
                <a:cs typeface="Arimo"/>
                <a:sym typeface="Arimo"/>
              </a:rPr>
              <a:t>Conducted null checks across key tables (employee, customer, and track) using SQL queries to locate missing values in essential columns.</a:t>
            </a:r>
          </a:p>
          <a:p>
            <a:pPr marL="507127" lvl="1" indent="-253564" algn="l">
              <a:lnSpc>
                <a:spcPts val="3628"/>
              </a:lnSpc>
              <a:buFont typeface="Arial"/>
              <a:buChar char="•"/>
            </a:pPr>
            <a:r>
              <a:rPr lang="en-US" sz="2800" b="1">
                <a:solidFill>
                  <a:srgbClr val="000000"/>
                </a:solidFill>
                <a:latin typeface="Arimo Bold"/>
                <a:ea typeface="Arimo Bold"/>
                <a:cs typeface="Arimo Bold"/>
                <a:sym typeface="Arimo Bold"/>
              </a:rPr>
              <a:t>Handling Missing Values: </a:t>
            </a:r>
            <a:r>
              <a:rPr lang="en-US" sz="2800">
                <a:solidFill>
                  <a:srgbClr val="000000"/>
                </a:solidFill>
                <a:latin typeface="Arimo"/>
                <a:ea typeface="Arimo"/>
                <a:cs typeface="Arimo"/>
                <a:sym typeface="Arimo"/>
              </a:rPr>
              <a:t>Employed the COALESCE function to replace nulls with appropriate default values, such as "N/A" for company and "Unknown" for state in the Customer table, ensuring data consistency.</a:t>
            </a:r>
          </a:p>
          <a:p>
            <a:pPr marL="507127" lvl="1" indent="-253564" algn="l">
              <a:lnSpc>
                <a:spcPts val="3628"/>
              </a:lnSpc>
              <a:buFont typeface="Arial"/>
              <a:buChar char="•"/>
            </a:pPr>
            <a:r>
              <a:rPr lang="en-US" sz="2800" b="1">
                <a:solidFill>
                  <a:srgbClr val="000000"/>
                </a:solidFill>
                <a:latin typeface="Arimo Bold"/>
                <a:ea typeface="Arimo Bold"/>
                <a:cs typeface="Arimo Bold"/>
                <a:sym typeface="Arimo Bold"/>
              </a:rPr>
              <a:t>Data Integrity: </a:t>
            </a:r>
            <a:r>
              <a:rPr lang="en-US" sz="2800">
                <a:solidFill>
                  <a:srgbClr val="000000"/>
                </a:solidFill>
                <a:latin typeface="Arimo"/>
                <a:ea typeface="Arimo"/>
                <a:cs typeface="Arimo"/>
                <a:sym typeface="Arimo"/>
              </a:rPr>
              <a:t>Reviewed all tables to confirm the absence of duplicate rows in primary key columns, maintaining data integrity and reliability.</a:t>
            </a:r>
          </a:p>
          <a:p>
            <a:pPr marL="507127" lvl="1" indent="-253564" algn="l">
              <a:lnSpc>
                <a:spcPts val="3628"/>
              </a:lnSpc>
              <a:buFont typeface="Arial"/>
              <a:buChar char="•"/>
            </a:pPr>
            <a:r>
              <a:rPr lang="en-US" sz="2800" b="1">
                <a:solidFill>
                  <a:srgbClr val="000000"/>
                </a:solidFill>
                <a:latin typeface="Arimo Bold"/>
                <a:ea typeface="Arimo Bold"/>
                <a:cs typeface="Arimo Bold"/>
                <a:sym typeface="Arimo Bold"/>
              </a:rPr>
              <a:t>Usability Preservation: </a:t>
            </a:r>
            <a:r>
              <a:rPr lang="en-US" sz="2800">
                <a:solidFill>
                  <a:srgbClr val="000000"/>
                </a:solidFill>
                <a:latin typeface="Arimo"/>
                <a:ea typeface="Arimo"/>
                <a:cs typeface="Arimo"/>
                <a:sym typeface="Arimo"/>
              </a:rPr>
              <a:t>Successfully replaced missing values without altering original records, enhancing the dataset's usability for further analysis and insights.</a:t>
            </a:r>
          </a:p>
        </p:txBody>
      </p:sp>
      <p:sp>
        <p:nvSpPr>
          <p:cNvPr id="3" name="Freeform 3"/>
          <p:cNvSpPr/>
          <p:nvPr/>
        </p:nvSpPr>
        <p:spPr>
          <a:xfrm>
            <a:off x="687822" y="2509030"/>
            <a:ext cx="5778062" cy="5778062"/>
          </a:xfrm>
          <a:custGeom>
            <a:avLst/>
            <a:gdLst/>
            <a:ahLst/>
            <a:cxnLst/>
            <a:rect l="l" t="t" r="r" b="b"/>
            <a:pathLst>
              <a:path w="5778062" h="5778062">
                <a:moveTo>
                  <a:pt x="0" y="0"/>
                </a:moveTo>
                <a:lnTo>
                  <a:pt x="5778063" y="0"/>
                </a:lnTo>
                <a:lnTo>
                  <a:pt x="5778063" y="5778063"/>
                </a:lnTo>
                <a:lnTo>
                  <a:pt x="0" y="5778063"/>
                </a:lnTo>
                <a:lnTo>
                  <a:pt x="0" y="0"/>
                </a:lnTo>
                <a:close/>
              </a:path>
            </a:pathLst>
          </a:custGeom>
          <a:blipFill>
            <a:blip r:embed="rId2"/>
            <a:stretch>
              <a:fillRect/>
            </a:stretch>
          </a:blipFill>
        </p:spPr>
      </p:sp>
      <p:sp>
        <p:nvSpPr>
          <p:cNvPr id="4" name="TextBox 4"/>
          <p:cNvSpPr txBox="1"/>
          <p:nvPr/>
        </p:nvSpPr>
        <p:spPr>
          <a:xfrm>
            <a:off x="4729599" y="848163"/>
            <a:ext cx="8415413" cy="692334"/>
          </a:xfrm>
          <a:prstGeom prst="rect">
            <a:avLst/>
          </a:prstGeom>
        </p:spPr>
        <p:txBody>
          <a:bodyPr lIns="0" tIns="0" rIns="0" bIns="0" rtlCol="0" anchor="t">
            <a:spAutoFit/>
          </a:bodyPr>
          <a:lstStyle/>
          <a:p>
            <a:pPr algn="l">
              <a:lnSpc>
                <a:spcPts val="5188"/>
              </a:lnSpc>
            </a:pPr>
            <a:r>
              <a:rPr lang="en-US" sz="4803">
                <a:solidFill>
                  <a:srgbClr val="1F2020"/>
                </a:solidFill>
                <a:latin typeface="Arimo"/>
                <a:ea typeface="Arimo"/>
                <a:cs typeface="Arimo"/>
                <a:sym typeface="Arimo"/>
              </a:rPr>
              <a:t>Data Cleaning and Processing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E4DB"/>
        </a:solidFill>
        <a:effectLst/>
      </p:bgPr>
    </p:bg>
    <p:spTree>
      <p:nvGrpSpPr>
        <p:cNvPr id="1" name=""/>
        <p:cNvGrpSpPr/>
        <p:nvPr/>
      </p:nvGrpSpPr>
      <p:grpSpPr>
        <a:xfrm>
          <a:off x="0" y="0"/>
          <a:ext cx="0" cy="0"/>
          <a:chOff x="0" y="0"/>
          <a:chExt cx="0" cy="0"/>
        </a:xfrm>
      </p:grpSpPr>
      <p:sp>
        <p:nvSpPr>
          <p:cNvPr id="2" name="Freeform 2"/>
          <p:cNvSpPr/>
          <p:nvPr/>
        </p:nvSpPr>
        <p:spPr>
          <a:xfrm>
            <a:off x="11655706" y="1891394"/>
            <a:ext cx="5778062" cy="7227462"/>
          </a:xfrm>
          <a:custGeom>
            <a:avLst/>
            <a:gdLst/>
            <a:ahLst/>
            <a:cxnLst/>
            <a:rect l="l" t="t" r="r" b="b"/>
            <a:pathLst>
              <a:path w="5778062" h="7227462">
                <a:moveTo>
                  <a:pt x="0" y="0"/>
                </a:moveTo>
                <a:lnTo>
                  <a:pt x="5778062" y="0"/>
                </a:lnTo>
                <a:lnTo>
                  <a:pt x="5778062" y="7227462"/>
                </a:lnTo>
                <a:lnTo>
                  <a:pt x="0" y="7227462"/>
                </a:lnTo>
                <a:lnTo>
                  <a:pt x="0" y="0"/>
                </a:lnTo>
                <a:close/>
              </a:path>
            </a:pathLst>
          </a:custGeom>
          <a:blipFill>
            <a:blip r:embed="rId2"/>
            <a:stretch>
              <a:fillRect l="-12542" r="-12542"/>
            </a:stretch>
          </a:blipFill>
        </p:spPr>
      </p:sp>
      <p:sp>
        <p:nvSpPr>
          <p:cNvPr id="3" name="TextBox 3"/>
          <p:cNvSpPr txBox="1"/>
          <p:nvPr/>
        </p:nvSpPr>
        <p:spPr>
          <a:xfrm>
            <a:off x="1028700" y="691853"/>
            <a:ext cx="3631560" cy="702269"/>
          </a:xfrm>
          <a:prstGeom prst="rect">
            <a:avLst/>
          </a:prstGeom>
        </p:spPr>
        <p:txBody>
          <a:bodyPr lIns="0" tIns="0" rIns="0" bIns="0" rtlCol="0" anchor="t">
            <a:spAutoFit/>
          </a:bodyPr>
          <a:lstStyle/>
          <a:p>
            <a:pPr algn="l">
              <a:lnSpc>
                <a:spcPts val="5217"/>
              </a:lnSpc>
            </a:pPr>
            <a:r>
              <a:rPr lang="en-US" sz="4830">
                <a:solidFill>
                  <a:srgbClr val="1F2020"/>
                </a:solidFill>
                <a:latin typeface="Arimo"/>
                <a:ea typeface="Arimo"/>
                <a:cs typeface="Arimo"/>
                <a:sym typeface="Arimo"/>
              </a:rPr>
              <a:t>Methodology</a:t>
            </a:r>
          </a:p>
        </p:txBody>
      </p:sp>
      <p:sp>
        <p:nvSpPr>
          <p:cNvPr id="4" name="TextBox 4"/>
          <p:cNvSpPr txBox="1"/>
          <p:nvPr/>
        </p:nvSpPr>
        <p:spPr>
          <a:xfrm>
            <a:off x="536376" y="2137031"/>
            <a:ext cx="10719689" cy="7143750"/>
          </a:xfrm>
          <a:prstGeom prst="rect">
            <a:avLst/>
          </a:prstGeom>
        </p:spPr>
        <p:txBody>
          <a:bodyPr lIns="0" tIns="0" rIns="0" bIns="0" rtlCol="0" anchor="t">
            <a:spAutoFit/>
          </a:bodyPr>
          <a:lstStyle/>
          <a:p>
            <a:pPr marL="507509" lvl="1" indent="-253754" algn="l">
              <a:lnSpc>
                <a:spcPts val="3362"/>
              </a:lnSpc>
              <a:buFont typeface="Arial"/>
              <a:buChar char="•"/>
            </a:pPr>
            <a:r>
              <a:rPr lang="en-US" sz="2802" b="1">
                <a:solidFill>
                  <a:srgbClr val="000000"/>
                </a:solidFill>
                <a:latin typeface="Arimo Bold"/>
                <a:ea typeface="Arimo Bold"/>
                <a:cs typeface="Arimo Bold"/>
                <a:sym typeface="Arimo Bold"/>
              </a:rPr>
              <a:t>Common Table Expressions (CTEs)</a:t>
            </a:r>
            <a:r>
              <a:rPr lang="en-US" sz="2802">
                <a:solidFill>
                  <a:srgbClr val="000000"/>
                </a:solidFill>
                <a:latin typeface="Arimo"/>
                <a:ea typeface="Arimo"/>
                <a:cs typeface="Arimo"/>
                <a:sym typeface="Arimo"/>
              </a:rPr>
              <a:t>: Utilized CTEs to create temporary result sets, facilitating complex queries and improving code readability by breaking down intricate logic into manageable components.</a:t>
            </a:r>
          </a:p>
          <a:p>
            <a:pPr marL="507509" lvl="1" indent="-253754" algn="l">
              <a:lnSpc>
                <a:spcPts val="3362"/>
              </a:lnSpc>
              <a:buFont typeface="Arial"/>
              <a:buChar char="•"/>
            </a:pPr>
            <a:r>
              <a:rPr lang="en-US" sz="2802" b="1">
                <a:solidFill>
                  <a:srgbClr val="000000"/>
                </a:solidFill>
                <a:latin typeface="Arimo Bold"/>
                <a:ea typeface="Arimo Bold"/>
                <a:cs typeface="Arimo Bold"/>
                <a:sym typeface="Arimo Bold"/>
              </a:rPr>
              <a:t>Subqueries for Data Aggregation</a:t>
            </a:r>
            <a:r>
              <a:rPr lang="en-US" sz="2802">
                <a:solidFill>
                  <a:srgbClr val="000000"/>
                </a:solidFill>
                <a:latin typeface="Arimo"/>
                <a:ea typeface="Arimo"/>
                <a:cs typeface="Arimo"/>
                <a:sym typeface="Arimo"/>
              </a:rPr>
              <a:t>: Implemented subqueries to aggregate data, allowing for detailed calculations such as total spending and track counts per customer, enhancing insights into purchasing behaviours.</a:t>
            </a:r>
          </a:p>
          <a:p>
            <a:pPr marL="507509" lvl="1" indent="-253754" algn="l">
              <a:lnSpc>
                <a:spcPts val="3362"/>
              </a:lnSpc>
              <a:buFont typeface="Arial"/>
              <a:buChar char="•"/>
            </a:pPr>
            <a:r>
              <a:rPr lang="en-US" sz="2802" b="1">
                <a:solidFill>
                  <a:srgbClr val="000000"/>
                </a:solidFill>
                <a:latin typeface="Arimo Bold"/>
                <a:ea typeface="Arimo Bold"/>
                <a:cs typeface="Arimo Bold"/>
                <a:sym typeface="Arimo Bold"/>
              </a:rPr>
              <a:t>Group By and Aggregate Functions</a:t>
            </a:r>
            <a:r>
              <a:rPr lang="en-US" sz="2802">
                <a:solidFill>
                  <a:srgbClr val="000000"/>
                </a:solidFill>
                <a:latin typeface="Arimo"/>
                <a:ea typeface="Arimo"/>
                <a:cs typeface="Arimo"/>
                <a:sym typeface="Arimo"/>
              </a:rPr>
              <a:t>: Applied GROUP BY clauses alongside aggregate functions (e.g., SUM, AVG, COUNT) to summarize customer data, enabling a comprehensive analysis of average spending and purchase frequency across different segments.</a:t>
            </a:r>
          </a:p>
          <a:p>
            <a:pPr marL="507509" lvl="1" indent="-253754" algn="l">
              <a:lnSpc>
                <a:spcPts val="3362"/>
              </a:lnSpc>
              <a:buFont typeface="Arial"/>
              <a:buChar char="•"/>
            </a:pPr>
            <a:r>
              <a:rPr lang="en-US" sz="2802" b="1">
                <a:solidFill>
                  <a:srgbClr val="000000"/>
                </a:solidFill>
                <a:latin typeface="Arimo Bold"/>
                <a:ea typeface="Arimo Bold"/>
                <a:cs typeface="Arimo Bold"/>
                <a:sym typeface="Arimo Bold"/>
              </a:rPr>
              <a:t>Ordering Results</a:t>
            </a:r>
            <a:r>
              <a:rPr lang="en-US" sz="2802">
                <a:solidFill>
                  <a:srgbClr val="000000"/>
                </a:solidFill>
                <a:latin typeface="Arimo"/>
                <a:ea typeface="Arimo"/>
                <a:cs typeface="Arimo"/>
                <a:sym typeface="Arimo"/>
              </a:rPr>
              <a:t>: Employed ORDER BY statements to organize query outputs systematically, ensuring that the final results were presented clearly and highlighted significant findings, such as top-spending customer segments.</a:t>
            </a:r>
          </a:p>
        </p:txBody>
      </p:sp>
      <p:sp>
        <p:nvSpPr>
          <p:cNvPr id="5" name="Freeform 5"/>
          <p:cNvSpPr/>
          <p:nvPr/>
        </p:nvSpPr>
        <p:spPr>
          <a:xfrm rot="3262094" flipH="1">
            <a:off x="13238732" y="1110158"/>
            <a:ext cx="4542680" cy="3221173"/>
          </a:xfrm>
          <a:custGeom>
            <a:avLst/>
            <a:gdLst/>
            <a:ahLst/>
            <a:cxnLst/>
            <a:rect l="l" t="t" r="r" b="b"/>
            <a:pathLst>
              <a:path w="4542680" h="3221173">
                <a:moveTo>
                  <a:pt x="4542680" y="0"/>
                </a:moveTo>
                <a:lnTo>
                  <a:pt x="0" y="0"/>
                </a:lnTo>
                <a:lnTo>
                  <a:pt x="0" y="3221173"/>
                </a:lnTo>
                <a:lnTo>
                  <a:pt x="4542680" y="3221173"/>
                </a:lnTo>
                <a:lnTo>
                  <a:pt x="454268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6" name="Freeform 6"/>
          <p:cNvSpPr/>
          <p:nvPr/>
        </p:nvSpPr>
        <p:spPr>
          <a:xfrm rot="3262094" flipH="1">
            <a:off x="897308" y="5098093"/>
            <a:ext cx="4542680" cy="3221173"/>
          </a:xfrm>
          <a:custGeom>
            <a:avLst/>
            <a:gdLst/>
            <a:ahLst/>
            <a:cxnLst/>
            <a:rect l="l" t="t" r="r" b="b"/>
            <a:pathLst>
              <a:path w="4542680" h="3221173">
                <a:moveTo>
                  <a:pt x="4542680" y="0"/>
                </a:moveTo>
                <a:lnTo>
                  <a:pt x="0" y="0"/>
                </a:lnTo>
                <a:lnTo>
                  <a:pt x="0" y="3221174"/>
                </a:lnTo>
                <a:lnTo>
                  <a:pt x="4542680" y="3221174"/>
                </a:lnTo>
                <a:lnTo>
                  <a:pt x="454268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2043</Words>
  <Application>Microsoft Office PowerPoint</Application>
  <PresentationFormat>Custom</PresentationFormat>
  <Paragraphs>168</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Arimo Bold</vt:lpstr>
      <vt:lpstr>Arial</vt:lpstr>
      <vt:lpstr>Arimo</vt:lpstr>
      <vt:lpstr>Open Sans</vt:lpstr>
      <vt:lpstr>Open Sans Bold</vt:lpstr>
      <vt:lpstr>Calibri</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Chinook Music Analysis</dc:title>
  <cp:lastModifiedBy>saran rio</cp:lastModifiedBy>
  <cp:revision>5</cp:revision>
  <dcterms:created xsi:type="dcterms:W3CDTF">2006-08-16T00:00:00Z</dcterms:created>
  <dcterms:modified xsi:type="dcterms:W3CDTF">2024-11-06T08:19:49Z</dcterms:modified>
  <dc:identifier>DAGVgNP8e5g</dc:identifier>
</cp:coreProperties>
</file>